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318" r:id="rId3"/>
    <p:sldId id="319" r:id="rId4"/>
    <p:sldId id="298" r:id="rId5"/>
    <p:sldId id="326" r:id="rId6"/>
    <p:sldId id="305" r:id="rId7"/>
    <p:sldId id="262" r:id="rId8"/>
    <p:sldId id="325" r:id="rId9"/>
    <p:sldId id="299" r:id="rId10"/>
    <p:sldId id="304" r:id="rId11"/>
    <p:sldId id="300" r:id="rId12"/>
    <p:sldId id="264" r:id="rId13"/>
    <p:sldId id="265" r:id="rId14"/>
    <p:sldId id="320" r:id="rId15"/>
    <p:sldId id="260" r:id="rId16"/>
    <p:sldId id="301" r:id="rId17"/>
    <p:sldId id="307" r:id="rId18"/>
    <p:sldId id="303" r:id="rId19"/>
    <p:sldId id="263" r:id="rId20"/>
    <p:sldId id="266" r:id="rId21"/>
    <p:sldId id="322" r:id="rId22"/>
    <p:sldId id="321" r:id="rId23"/>
    <p:sldId id="324" r:id="rId24"/>
    <p:sldId id="323" r:id="rId25"/>
    <p:sldId id="267" r:id="rId26"/>
    <p:sldId id="306" r:id="rId27"/>
    <p:sldId id="268" r:id="rId28"/>
    <p:sldId id="281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先生" initials="王先生" lastIdx="1" clrIdx="0">
    <p:extLst>
      <p:ext uri="{19B8F6BF-5375-455C-9EA6-DF929625EA0E}">
        <p15:presenceInfo xmlns:p15="http://schemas.microsoft.com/office/powerpoint/2012/main" userId="da08e668a948dc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47260"/>
    <a:srgbClr val="0505C1"/>
    <a:srgbClr val="D59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2AA88-8FF7-433E-8290-D11DCEF523F9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36D5-DFAC-468A-A23A-4B5EDDC01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3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BDDCC-A18E-494B-8CE1-3FC9AD7BF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>
            <a:lvl1pPr algn="ctr">
              <a:defRPr sz="6000"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8557F9-CB41-4E02-9A8C-878F8E58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3A5E19-B97E-4DE0-90E7-A4126B31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63D1C-1D17-4010-850E-D06C8332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1759F-19BA-403E-841E-9BC4F7CF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9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4155D-E5D2-481A-A7B5-4B924984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41BF70-4811-4356-AC2A-4AD3DF18B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D7797-AB30-4472-AA5A-68F5A2335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7E271-75D7-4BC3-B9D3-72FC1487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7B467-ED7D-481F-ABA6-44FB848C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21132-A575-4E60-AC1F-3CB10AE1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FF636-3362-44C4-9449-65D2AD72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4926-733E-4FC0-912E-0A57E8BB0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2D05F-83FF-4A21-98BD-D010E114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0A35F-0CA4-45A8-A98D-9D75C0CB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01032-6561-45C7-8D17-192CAB1B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17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424003-DCEA-4839-B04D-3E63B8D08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85C1DF-F84E-4838-839B-896945FB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7660-A8E2-485F-9EDB-0846F4F5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A5C40-8694-4EDC-8137-22D518AE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A396F-660C-401B-81B3-CB925261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2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7A3D-E8A0-418B-BBAE-E6C3A1E0093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华光姚体_CNKI" panose="02000500000000000000" pitchFamily="2" charset="-122"/>
                <a:ea typeface="华光姚体_CNKI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C44DD-7A08-4FBB-8074-E76EF801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798AD-87C8-46AF-839A-4FF004E7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FD45D-4830-4AB4-8194-FD122A54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8E597-EFEF-4AB0-8324-66BC65A1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1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8D85B-3C96-4DB1-BD6A-6C8A9688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35300-3C40-4FBA-B1E3-8C6AE9C8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CE930-7FD7-4790-A1C7-27B280F5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187E4-4C6C-494B-BDC3-D9142450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6534D-5AB6-43C6-8E07-1ED0ECFC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A79B-B07D-4D01-BF6F-0397F25B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BC7CB-7DD9-49C3-AADF-B049A552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A36972-23D0-4241-8445-46E2898D8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925EA7-550B-4B4A-AD8C-C5E7CC80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8E46B-EB0B-4A79-ADFC-6402F16E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40F54-270C-4120-B555-0D46F14F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48EB5-3917-4ABA-AB28-AC8214AC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E03EC8-6303-46CC-ABB9-E8E9F5CA4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B9576-059F-42A7-9378-89CD00FC3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35F629-9DC2-472C-8090-CFF85CAC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1CAE3B-910E-42A4-B617-6E264E31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171BFD-28E8-45E7-9BCE-F8FEC701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EC9126-9481-41EA-9C8A-9EAD1CD3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953328-0C84-473C-ACBB-D75F838A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6654-9733-409A-8767-70AFFAC6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9AB3D1-4F83-4F86-8A46-541CFD68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DB29E-FA86-48DE-8F7A-0905CA72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1F18D-87BA-43DC-BE10-D1E1DFFD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4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B2C129-42A1-4369-BB5C-8A83959D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10DF4B-9B70-4E80-AA9C-6F330990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93BC68-728B-4210-98BD-ADC2FA52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5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F6642F-01D1-4E0E-8FB3-44D83D35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57EF37-3BEC-421D-A188-2F08733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CF6B7-3717-455C-99EC-0ECD8DE8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79C5BA-95AD-4D38-A0FB-9EB988A05809}"/>
              </a:ext>
            </a:extLst>
          </p:cNvPr>
          <p:cNvSpPr/>
          <p:nvPr userDrawn="1"/>
        </p:nvSpPr>
        <p:spPr>
          <a:xfrm>
            <a:off x="514952" y="414522"/>
            <a:ext cx="688206" cy="7411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C289C8-BCDA-435E-BD1C-9719F5EE0C2F}"/>
              </a:ext>
            </a:extLst>
          </p:cNvPr>
          <p:cNvSpPr/>
          <p:nvPr userDrawn="1"/>
        </p:nvSpPr>
        <p:spPr>
          <a:xfrm>
            <a:off x="514952" y="3147462"/>
            <a:ext cx="688206" cy="659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84878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F4E69-C282-4F8B-8737-DA874A4A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9805E-FA57-4C70-B9EA-B07382FA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D999BF-A2EF-4D27-9838-D08EE1198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01F2D-CCF5-423C-85FF-BE94CF00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F79B5-A340-49CD-9BB6-E28D52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7DDEF1-73F8-4502-9797-288417FD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2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5DA6A-F806-4174-A170-627104A8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35950-9B7B-4C89-9ED6-8B390C1A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CCBA80-D165-4DEC-BC9C-B9E080C7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C4CE-5F78-4EA4-A852-2F475863B90B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81183-B2E1-4C44-AAD4-ADFE45604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4D00C-2572-4379-BB0B-1871DB81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6316-EED1-47C1-936C-1EF74D81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5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0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2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28.png"/><Relationship Id="rId5" Type="http://schemas.openxmlformats.org/officeDocument/2006/relationships/tags" Target="../tags/tag32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tags" Target="../tags/tag31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7.xml"/><Relationship Id="rId7" Type="http://schemas.openxmlformats.org/officeDocument/2006/relationships/image" Target="../media/image3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6.png"/><Relationship Id="rId5" Type="http://schemas.openxmlformats.org/officeDocument/2006/relationships/tags" Target="../tags/tag39.xml"/><Relationship Id="rId10" Type="http://schemas.openxmlformats.org/officeDocument/2006/relationships/image" Target="../media/image24.png"/><Relationship Id="rId4" Type="http://schemas.openxmlformats.org/officeDocument/2006/relationships/tags" Target="../tags/tag38.xm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1.png"/><Relationship Id="rId3" Type="http://schemas.openxmlformats.org/officeDocument/2006/relationships/tags" Target="../tags/tag42.xml"/><Relationship Id="rId21" Type="http://schemas.openxmlformats.org/officeDocument/2006/relationships/image" Target="../media/image44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40.png"/><Relationship Id="rId2" Type="http://schemas.openxmlformats.org/officeDocument/2006/relationships/tags" Target="../tags/tag4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tags" Target="../tags/tag49.xml"/><Relationship Id="rId19" Type="http://schemas.openxmlformats.org/officeDocument/2006/relationships/image" Target="../media/image42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54.xml"/><Relationship Id="rId21" Type="http://schemas.openxmlformats.org/officeDocument/2006/relationships/image" Target="../media/image55.png"/><Relationship Id="rId7" Type="http://schemas.openxmlformats.org/officeDocument/2006/relationships/tags" Target="../tags/tag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" Type="http://schemas.openxmlformats.org/officeDocument/2006/relationships/tags" Target="../tags/tag53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49.png"/><Relationship Id="rId10" Type="http://schemas.openxmlformats.org/officeDocument/2006/relationships/tags" Target="../tags/tag61.xml"/><Relationship Id="rId19" Type="http://schemas.openxmlformats.org/officeDocument/2006/relationships/image" Target="../media/image53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64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68.xml"/><Relationship Id="rId16" Type="http://schemas.openxmlformats.org/officeDocument/2006/relationships/image" Target="../media/image67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62.png"/><Relationship Id="rId5" Type="http://schemas.openxmlformats.org/officeDocument/2006/relationships/tags" Target="../tags/tag71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72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71.png"/><Relationship Id="rId2" Type="http://schemas.openxmlformats.org/officeDocument/2006/relationships/tags" Target="../tags/tag76.xml"/><Relationship Id="rId16" Type="http://schemas.openxmlformats.org/officeDocument/2006/relationships/image" Target="../media/image75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70.png"/><Relationship Id="rId5" Type="http://schemas.openxmlformats.org/officeDocument/2006/relationships/tags" Target="../tags/tag79.xml"/><Relationship Id="rId15" Type="http://schemas.openxmlformats.org/officeDocument/2006/relationships/image" Target="../media/image74.png"/><Relationship Id="rId10" Type="http://schemas.openxmlformats.org/officeDocument/2006/relationships/image" Target="../media/image44.png"/><Relationship Id="rId4" Type="http://schemas.openxmlformats.org/officeDocument/2006/relationships/tags" Target="../tags/tag78.xml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84.xml"/><Relationship Id="rId7" Type="http://schemas.openxmlformats.org/officeDocument/2006/relationships/image" Target="../media/image7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88.xml"/><Relationship Id="rId7" Type="http://schemas.openxmlformats.org/officeDocument/2006/relationships/image" Target="../media/image8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4.png"/><Relationship Id="rId4" Type="http://schemas.openxmlformats.org/officeDocument/2006/relationships/tags" Target="../tags/tag89.xml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88.png"/><Relationship Id="rId5" Type="http://schemas.openxmlformats.org/officeDocument/2006/relationships/tags" Target="../tags/tag94.xml"/><Relationship Id="rId10" Type="http://schemas.openxmlformats.org/officeDocument/2006/relationships/image" Target="../media/image87.png"/><Relationship Id="rId4" Type="http://schemas.openxmlformats.org/officeDocument/2006/relationships/tags" Target="../tags/tag93.xml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93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8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03.xml"/><Relationship Id="rId7" Type="http://schemas.openxmlformats.org/officeDocument/2006/relationships/image" Target="../media/image10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4.png"/><Relationship Id="rId5" Type="http://schemas.openxmlformats.org/officeDocument/2006/relationships/tags" Target="../tags/tag105.xml"/><Relationship Id="rId10" Type="http://schemas.openxmlformats.org/officeDocument/2006/relationships/image" Target="../media/image103.png"/><Relationship Id="rId4" Type="http://schemas.openxmlformats.org/officeDocument/2006/relationships/tags" Target="../tags/tag104.xml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08.xml"/><Relationship Id="rId7" Type="http://schemas.openxmlformats.org/officeDocument/2006/relationships/image" Target="../media/image10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12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image" Target="../media/image5.png"/><Relationship Id="rId3" Type="http://schemas.openxmlformats.org/officeDocument/2006/relationships/audio" Target="../media/media1.m4a"/><Relationship Id="rId7" Type="http://schemas.openxmlformats.org/officeDocument/2006/relationships/tags" Target="../tags/tag5.xml"/><Relationship Id="rId12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11" Type="http://schemas.openxmlformats.org/officeDocument/2006/relationships/image" Target="../media/image3.png"/><Relationship Id="rId5" Type="http://schemas.openxmlformats.org/officeDocument/2006/relationships/tags" Target="../tags/tag3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5.xml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12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12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9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28.png"/><Relationship Id="rId2" Type="http://schemas.openxmlformats.org/officeDocument/2006/relationships/tags" Target="../tags/tag123.xml"/><Relationship Id="rId16" Type="http://schemas.openxmlformats.org/officeDocument/2006/relationships/image" Target="../media/image132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27.png"/><Relationship Id="rId5" Type="http://schemas.openxmlformats.org/officeDocument/2006/relationships/tags" Target="../tags/tag126.xml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tags" Target="../tags/tag125.xml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tags" Target="../tags/tag131.xml"/><Relationship Id="rId7" Type="http://schemas.openxmlformats.org/officeDocument/2006/relationships/image" Target="../media/image134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3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2.xml"/><Relationship Id="rId9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3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138.xml"/><Relationship Id="rId7" Type="http://schemas.openxmlformats.org/officeDocument/2006/relationships/image" Target="../media/image14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tags" Target="../tags/tag141.xml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8.png"/><Relationship Id="rId5" Type="http://schemas.openxmlformats.org/officeDocument/2006/relationships/tags" Target="../tags/tag143.xml"/><Relationship Id="rId10" Type="http://schemas.openxmlformats.org/officeDocument/2006/relationships/image" Target="../media/image147.png"/><Relationship Id="rId4" Type="http://schemas.openxmlformats.org/officeDocument/2006/relationships/tags" Target="../tags/tag142.xml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49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153.png"/><Relationship Id="rId5" Type="http://schemas.openxmlformats.org/officeDocument/2006/relationships/tags" Target="../tags/tag148.xml"/><Relationship Id="rId10" Type="http://schemas.openxmlformats.org/officeDocument/2006/relationships/image" Target="../media/image152.png"/><Relationship Id="rId4" Type="http://schemas.openxmlformats.org/officeDocument/2006/relationships/tags" Target="../tags/tag147.xml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2.png"/><Relationship Id="rId5" Type="http://schemas.openxmlformats.org/officeDocument/2006/relationships/tags" Target="../tags/tag12.xml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9.png"/><Relationship Id="rId5" Type="http://schemas.openxmlformats.org/officeDocument/2006/relationships/tags" Target="../tags/tag22.xml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5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5" Type="http://schemas.openxmlformats.org/officeDocument/2006/relationships/tags" Target="../tags/tag27.xml"/><Relationship Id="rId10" Type="http://schemas.openxmlformats.org/officeDocument/2006/relationships/image" Target="../media/image23.png"/><Relationship Id="rId4" Type="http://schemas.openxmlformats.org/officeDocument/2006/relationships/tags" Target="../tags/tag26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7932FD-98F4-4A24-BE48-E762170B1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077"/>
            <a:ext cx="12222302" cy="73850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A41260-5572-403F-93D1-E5D4BC9F9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151" y="5001521"/>
            <a:ext cx="12222302" cy="1874787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r"/>
            <a:r>
              <a:rPr lang="zh-CN" altLang="en-US" dirty="0"/>
              <a:t>第</a:t>
            </a:r>
            <a:r>
              <a:rPr lang="en-US" altLang="zh-CN"/>
              <a:t>03</a:t>
            </a:r>
            <a:r>
              <a:rPr lang="zh-CN" altLang="en-US"/>
              <a:t>讲</a:t>
            </a:r>
            <a:br>
              <a:rPr lang="en-US" altLang="zh-CN" dirty="0"/>
            </a:br>
            <a:r>
              <a:rPr lang="zh-CN" altLang="en-US" dirty="0">
                <a:solidFill>
                  <a:srgbClr val="FFC000"/>
                </a:solidFill>
              </a:rPr>
              <a:t>连续与极限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945359-739A-4397-AC8A-68CF8F1ABA43}"/>
              </a:ext>
            </a:extLst>
          </p:cNvPr>
          <p:cNvSpPr txBox="1"/>
          <p:nvPr/>
        </p:nvSpPr>
        <p:spPr>
          <a:xfrm>
            <a:off x="-240030" y="5226784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微积分</a:t>
            </a:r>
            <a:endParaRPr lang="zh-CN" altLang="en-US" sz="10000" baseline="-25000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17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55CE04-EF5C-4F65-ACAC-E17CB191E03F}"/>
              </a:ext>
            </a:extLst>
          </p:cNvPr>
          <p:cNvGrpSpPr/>
          <p:nvPr/>
        </p:nvGrpSpPr>
        <p:grpSpPr>
          <a:xfrm>
            <a:off x="8054111" y="801945"/>
            <a:ext cx="3135759" cy="1601857"/>
            <a:chOff x="8049222" y="789212"/>
            <a:chExt cx="3135759" cy="16018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EE64583-0273-4A25-8569-24E529FD03F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640" y="2036891"/>
              <a:ext cx="981456" cy="3541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sp>
          <p:nvSpPr>
            <p:cNvPr id="66" name="箭头: 左 65">
              <a:extLst>
                <a:ext uri="{FF2B5EF4-FFF2-40B4-BE49-F238E27FC236}">
                  <a16:creationId xmlns:a16="http://schemas.microsoft.com/office/drawing/2014/main" id="{B9B0DAB8-17A6-41D6-BF59-12CFC8FF1E25}"/>
                </a:ext>
              </a:extLst>
            </p:cNvPr>
            <p:cNvSpPr/>
            <p:nvPr/>
          </p:nvSpPr>
          <p:spPr>
            <a:xfrm rot="5400000">
              <a:off x="8621224" y="1520663"/>
              <a:ext cx="560289" cy="25096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55341C8-D172-4CB9-83DD-AE162AC4A789}"/>
                </a:ext>
              </a:extLst>
            </p:cNvPr>
            <p:cNvSpPr/>
            <p:nvPr/>
          </p:nvSpPr>
          <p:spPr>
            <a:xfrm>
              <a:off x="8049222" y="789213"/>
              <a:ext cx="619896" cy="5091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DB2E1CE-ACBC-4B15-8ACE-B334A7844278}"/>
                </a:ext>
              </a:extLst>
            </p:cNvPr>
            <p:cNvSpPr/>
            <p:nvPr/>
          </p:nvSpPr>
          <p:spPr>
            <a:xfrm>
              <a:off x="10379683" y="789212"/>
              <a:ext cx="805298" cy="50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680B6131-4587-45F7-BF6A-A51C75D887FA}"/>
              </a:ext>
            </a:extLst>
          </p:cNvPr>
          <p:cNvSpPr/>
          <p:nvPr/>
        </p:nvSpPr>
        <p:spPr>
          <a:xfrm>
            <a:off x="4123789" y="2809289"/>
            <a:ext cx="3888578" cy="877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53D331-3D8A-466C-BB6D-9F46999AFB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9" y="2957422"/>
            <a:ext cx="7971130" cy="729691"/>
          </a:xfrm>
          <a:prstGeom prst="rect">
            <a:avLst/>
          </a:prstGeom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10EEF0BB-43CE-4A47-9EA0-4EEE0409F567}"/>
              </a:ext>
            </a:extLst>
          </p:cNvPr>
          <p:cNvSpPr/>
          <p:nvPr/>
        </p:nvSpPr>
        <p:spPr>
          <a:xfrm>
            <a:off x="11661954" y="4238373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4426A7-F1C5-4EA0-8643-4DAF53DFB7D6}"/>
              </a:ext>
            </a:extLst>
          </p:cNvPr>
          <p:cNvGrpSpPr/>
          <p:nvPr/>
        </p:nvGrpSpPr>
        <p:grpSpPr>
          <a:xfrm>
            <a:off x="313639" y="4994525"/>
            <a:ext cx="8310601" cy="1719717"/>
            <a:chOff x="250071" y="2690944"/>
            <a:chExt cx="8310601" cy="171971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D43F57-E102-4C6F-94B5-49397E70B154}"/>
                </a:ext>
              </a:extLst>
            </p:cNvPr>
            <p:cNvSpPr txBox="1"/>
            <p:nvPr/>
          </p:nvSpPr>
          <p:spPr>
            <a:xfrm>
              <a:off x="250071" y="2775314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注：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9CD204-FA25-46AE-A4BB-C2546C93E27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997" y="2690944"/>
              <a:ext cx="5080102" cy="9366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F61F1A-0DA4-4484-8774-0DFD6733E62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83" y="3981807"/>
              <a:ext cx="7377989" cy="428854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CC47611-A331-4F9B-8181-0F8553CBB7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0" y="4130134"/>
            <a:ext cx="8342376" cy="44165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78276B8-B7B9-46A1-A8E7-41D72C67E230}"/>
              </a:ext>
            </a:extLst>
          </p:cNvPr>
          <p:cNvGrpSpPr/>
          <p:nvPr/>
        </p:nvGrpSpPr>
        <p:grpSpPr>
          <a:xfrm>
            <a:off x="-27690" y="0"/>
            <a:ext cx="12219690" cy="580303"/>
            <a:chOff x="-27690" y="0"/>
            <a:chExt cx="12219690" cy="58030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047A8EF-B596-4FD1-BB32-04D815BC8026}"/>
                </a:ext>
              </a:extLst>
            </p:cNvPr>
            <p:cNvGrpSpPr/>
            <p:nvPr/>
          </p:nvGrpSpPr>
          <p:grpSpPr>
            <a:xfrm>
              <a:off x="0" y="0"/>
              <a:ext cx="12192000" cy="580303"/>
              <a:chOff x="0" y="4272358"/>
              <a:chExt cx="12192000" cy="580303"/>
            </a:xfrm>
          </p:grpSpPr>
          <p:sp>
            <p:nvSpPr>
              <p:cNvPr id="45" name="标题 1 2 2">
                <a:extLst>
                  <a:ext uri="{FF2B5EF4-FFF2-40B4-BE49-F238E27FC236}">
                    <a16:creationId xmlns:a16="http://schemas.microsoft.com/office/drawing/2014/main" id="{74735761-1FEB-44A8-84FD-62AEF69E6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272358"/>
                <a:ext cx="12192000" cy="553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zh-CN" altLang="en-US" dirty="0">
                  <a:solidFill>
                    <a:schemeClr val="bg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DF61A5C-CD0D-4E44-B9A6-59BDD97BD9DF}"/>
                  </a:ext>
                </a:extLst>
              </p:cNvPr>
              <p:cNvSpPr txBox="1"/>
              <p:nvPr/>
            </p:nvSpPr>
            <p:spPr>
              <a:xfrm>
                <a:off x="687060" y="4329441"/>
                <a:ext cx="2428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     是连续函数</a:t>
                </a:r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4D0DBDEB-4D6B-44CD-A74B-5F6D743F8A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57" y="4416116"/>
                <a:ext cx="320040" cy="298704"/>
              </a:xfrm>
              <a:prstGeom prst="rect">
                <a:avLst/>
              </a:prstGeom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21C476-30D8-43D9-899E-4C9DA80DFAD0}"/>
                </a:ext>
              </a:extLst>
            </p:cNvPr>
            <p:cNvSpPr txBox="1"/>
            <p:nvPr/>
          </p:nvSpPr>
          <p:spPr>
            <a:xfrm>
              <a:off x="-27690" y="1538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例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4181B77-68F4-4736-A68C-E9237C213E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5" y="627629"/>
            <a:ext cx="10678668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29BFDC-7EAC-44F5-9808-8A4DAC372E49}"/>
              </a:ext>
            </a:extLst>
          </p:cNvPr>
          <p:cNvGrpSpPr/>
          <p:nvPr/>
        </p:nvGrpSpPr>
        <p:grpSpPr>
          <a:xfrm>
            <a:off x="0" y="15808"/>
            <a:ext cx="12192000" cy="915708"/>
            <a:chOff x="0" y="15808"/>
            <a:chExt cx="12192000" cy="915708"/>
          </a:xfrm>
        </p:grpSpPr>
        <p:sp>
          <p:nvSpPr>
            <p:cNvPr id="45" name="标题 1 2 2">
              <a:extLst>
                <a:ext uri="{FF2B5EF4-FFF2-40B4-BE49-F238E27FC236}">
                  <a16:creationId xmlns:a16="http://schemas.microsoft.com/office/drawing/2014/main" id="{74735761-1FEB-44A8-84FD-62AEF69E642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808"/>
              <a:ext cx="12192000" cy="9157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551F288-3028-4DD2-B9C8-CE8683D84AC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00" y="97737"/>
              <a:ext cx="2987040" cy="72329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E21558-F5A7-423C-A539-EDB530474342}"/>
              </a:ext>
            </a:extLst>
          </p:cNvPr>
          <p:cNvGrpSpPr/>
          <p:nvPr/>
        </p:nvGrpSpPr>
        <p:grpSpPr>
          <a:xfrm>
            <a:off x="877080" y="1585705"/>
            <a:ext cx="7316115" cy="2623006"/>
            <a:chOff x="877080" y="1585705"/>
            <a:chExt cx="7316115" cy="262300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23D4B22-76CB-4144-BDD2-B9FCA0E6641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80" y="3340336"/>
              <a:ext cx="7316115" cy="86837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F0A69FE-FFD5-41D4-BA54-4CE04663039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80" y="1585705"/>
              <a:ext cx="3637788" cy="364845"/>
            </a:xfrm>
            <a:prstGeom prst="rect">
              <a:avLst/>
            </a:prstGeom>
            <a:noFill/>
          </p:spPr>
        </p:pic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F7EEFA9-FEB2-4892-84C6-DEF128F5C77C}"/>
              </a:ext>
            </a:extLst>
          </p:cNvPr>
          <p:cNvSpPr/>
          <p:nvPr/>
        </p:nvSpPr>
        <p:spPr>
          <a:xfrm>
            <a:off x="11498869" y="3919585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42DE66-BA1D-47C8-A22F-595C724C8F11}"/>
              </a:ext>
            </a:extLst>
          </p:cNvPr>
          <p:cNvGrpSpPr/>
          <p:nvPr/>
        </p:nvGrpSpPr>
        <p:grpSpPr>
          <a:xfrm>
            <a:off x="877082" y="2168964"/>
            <a:ext cx="9852965" cy="1697799"/>
            <a:chOff x="877082" y="2168964"/>
            <a:chExt cx="9852965" cy="169779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69AD313-1110-4474-A551-BF582589AAC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071" y="3661937"/>
              <a:ext cx="499262" cy="2048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029FAEE-6EBA-44EE-99C1-B3E5C9EF196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82" y="2168964"/>
              <a:ext cx="9852965" cy="8641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2778B1E-AD63-45F4-BC82-E2180ED68A20}"/>
              </a:ext>
            </a:extLst>
          </p:cNvPr>
          <p:cNvCxnSpPr/>
          <p:nvPr/>
        </p:nvCxnSpPr>
        <p:spPr>
          <a:xfrm>
            <a:off x="4127430" y="4400234"/>
            <a:ext cx="1086166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D7CE87F-2E62-4ADD-9006-D777171C5D61}"/>
              </a:ext>
            </a:extLst>
          </p:cNvPr>
          <p:cNvCxnSpPr>
            <a:cxnSpLocks/>
          </p:cNvCxnSpPr>
          <p:nvPr/>
        </p:nvCxnSpPr>
        <p:spPr>
          <a:xfrm>
            <a:off x="6497629" y="4400234"/>
            <a:ext cx="1645046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CB90227-A223-4658-90F8-2EB452FB5ABF}"/>
              </a:ext>
            </a:extLst>
          </p:cNvPr>
          <p:cNvSpPr txBox="1"/>
          <p:nvPr/>
        </p:nvSpPr>
        <p:spPr>
          <a:xfrm>
            <a:off x="66218" y="1525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56649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4254963-3CC1-4CB8-A9CB-62295D905EBB}"/>
              </a:ext>
            </a:extLst>
          </p:cNvPr>
          <p:cNvSpPr/>
          <p:nvPr/>
        </p:nvSpPr>
        <p:spPr>
          <a:xfrm>
            <a:off x="0" y="1331565"/>
            <a:ext cx="6742760" cy="26492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486237B-4F4F-442A-A654-E3A5FED4E726}"/>
              </a:ext>
            </a:extLst>
          </p:cNvPr>
          <p:cNvGrpSpPr/>
          <p:nvPr/>
        </p:nvGrpSpPr>
        <p:grpSpPr>
          <a:xfrm>
            <a:off x="0" y="4013949"/>
            <a:ext cx="12192000" cy="2844050"/>
            <a:chOff x="5870529" y="1636827"/>
            <a:chExt cx="6321899" cy="522117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2AA7AD1-E07C-4321-B374-B824D70A368F}"/>
                </a:ext>
              </a:extLst>
            </p:cNvPr>
            <p:cNvSpPr/>
            <p:nvPr/>
          </p:nvSpPr>
          <p:spPr>
            <a:xfrm>
              <a:off x="5870529" y="1636827"/>
              <a:ext cx="6321899" cy="522117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82899F8-DCC4-406F-96A5-31453DD177F5}"/>
                </a:ext>
              </a:extLst>
            </p:cNvPr>
            <p:cNvSpPr txBox="1"/>
            <p:nvPr/>
          </p:nvSpPr>
          <p:spPr>
            <a:xfrm>
              <a:off x="5905555" y="1776351"/>
              <a:ext cx="561648" cy="101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2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证明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7CE79D1-340B-4CE7-91C0-EB600F05B36D}"/>
              </a:ext>
            </a:extLst>
          </p:cNvPr>
          <p:cNvGrpSpPr/>
          <p:nvPr/>
        </p:nvGrpSpPr>
        <p:grpSpPr>
          <a:xfrm>
            <a:off x="0" y="4719357"/>
            <a:ext cx="10854647" cy="2037589"/>
            <a:chOff x="0" y="4549836"/>
            <a:chExt cx="10854647" cy="2037589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AE9CA21-A295-4851-8123-994149329A20}"/>
                </a:ext>
              </a:extLst>
            </p:cNvPr>
            <p:cNvSpPr/>
            <p:nvPr/>
          </p:nvSpPr>
          <p:spPr>
            <a:xfrm>
              <a:off x="6788378" y="6207644"/>
              <a:ext cx="4066269" cy="3797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5989B23-9A8E-44E8-A3EE-3DA9E0315FFF}"/>
                </a:ext>
              </a:extLst>
            </p:cNvPr>
            <p:cNvSpPr/>
            <p:nvPr/>
          </p:nvSpPr>
          <p:spPr>
            <a:xfrm>
              <a:off x="1328791" y="5638883"/>
              <a:ext cx="4861389" cy="4311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08B2DEF-1637-4907-ABDE-8A2EB56F9555}"/>
                </a:ext>
              </a:extLst>
            </p:cNvPr>
            <p:cNvSpPr/>
            <p:nvPr/>
          </p:nvSpPr>
          <p:spPr>
            <a:xfrm>
              <a:off x="2392167" y="5099473"/>
              <a:ext cx="2256889" cy="3797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875C873-6FFB-4910-835C-D0ADA55A6910}"/>
                </a:ext>
              </a:extLst>
            </p:cNvPr>
            <p:cNvSpPr/>
            <p:nvPr/>
          </p:nvSpPr>
          <p:spPr>
            <a:xfrm>
              <a:off x="0" y="4549836"/>
              <a:ext cx="1433245" cy="3797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E76C876B-7D00-439A-AB95-26B1ED71A7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" y="4728497"/>
            <a:ext cx="11670791" cy="203758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3A49A25-26E5-41A7-8C66-A44DCA5D78E6}"/>
              </a:ext>
            </a:extLst>
          </p:cNvPr>
          <p:cNvSpPr txBox="1"/>
          <p:nvPr/>
        </p:nvSpPr>
        <p:spPr>
          <a:xfrm>
            <a:off x="1227" y="1468069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044"/>
            <a:ext cx="12192000" cy="1325563"/>
          </a:xfrm>
        </p:spPr>
        <p:txBody>
          <a:bodyPr/>
          <a:lstStyle/>
          <a:p>
            <a:r>
              <a:rPr lang="zh-CN" altLang="en-US" dirty="0"/>
              <a:t>复合函数的连续性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3138EB9D-DDAE-4AAE-93EF-A2C13D153B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" y="2020275"/>
            <a:ext cx="6580022" cy="1913840"/>
          </a:xfrm>
          <a:prstGeom prst="rect">
            <a:avLst/>
          </a:prstGeom>
        </p:spPr>
      </p:pic>
      <p:sp>
        <p:nvSpPr>
          <p:cNvPr id="133" name="矩形 132">
            <a:extLst>
              <a:ext uri="{FF2B5EF4-FFF2-40B4-BE49-F238E27FC236}">
                <a16:creationId xmlns:a16="http://schemas.microsoft.com/office/drawing/2014/main" id="{D79C9D6D-27CD-41D7-BBEE-1D051E3BC22B}"/>
              </a:ext>
            </a:extLst>
          </p:cNvPr>
          <p:cNvSpPr/>
          <p:nvPr/>
        </p:nvSpPr>
        <p:spPr>
          <a:xfrm>
            <a:off x="11887203" y="6594935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5987604-0752-4472-99E0-4D2DD36366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98" y="4752543"/>
            <a:ext cx="1043330" cy="317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0DA0AA-C44F-47D2-BCCA-8C32EF6F7D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54" y="5848366"/>
            <a:ext cx="2472842" cy="3797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4D2BC07-F0B5-4886-A5AF-840441615F80}"/>
              </a:ext>
            </a:extLst>
          </p:cNvPr>
          <p:cNvGrpSpPr/>
          <p:nvPr/>
        </p:nvGrpSpPr>
        <p:grpSpPr>
          <a:xfrm>
            <a:off x="6850974" y="1446847"/>
            <a:ext cx="5217455" cy="2338252"/>
            <a:chOff x="6401352" y="1515291"/>
            <a:chExt cx="5217455" cy="2338252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88D4E1DB-AF23-451C-916F-6E8D9E5CDA87}"/>
                </a:ext>
              </a:extLst>
            </p:cNvPr>
            <p:cNvGrpSpPr/>
            <p:nvPr/>
          </p:nvGrpSpPr>
          <p:grpSpPr>
            <a:xfrm>
              <a:off x="7702544" y="1515291"/>
              <a:ext cx="2173876" cy="2338252"/>
              <a:chOff x="7702544" y="1515291"/>
              <a:chExt cx="2173876" cy="2338252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2738C05-1369-43BF-BC4A-B151A583ED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544" y="1515291"/>
                <a:ext cx="153619" cy="27432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88A2200-9CF9-409F-B4B9-0F61E8D9C0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292" y="3579223"/>
                <a:ext cx="607161" cy="27432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7411E431-11EE-427C-99A9-7BCDBC3154E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5603" y="1546541"/>
                <a:ext cx="140817" cy="195682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FE1CA03-220D-4580-95DE-5644CA31B688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6401352" y="1515291"/>
              <a:ext cx="5217455" cy="2063932"/>
              <a:chOff x="6401352" y="1515291"/>
              <a:chExt cx="5217455" cy="2063932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EC4AB169-B100-423D-956E-D18DB52306E1}"/>
                  </a:ext>
                </a:extLst>
              </p:cNvPr>
              <p:cNvGrpSpPr/>
              <p:nvPr/>
            </p:nvGrpSpPr>
            <p:grpSpPr>
              <a:xfrm>
                <a:off x="6680362" y="1515291"/>
                <a:ext cx="4208816" cy="2063932"/>
                <a:chOff x="6680362" y="1515291"/>
                <a:chExt cx="4208816" cy="206393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FEECD38-20D1-444A-A308-9BC9D29C1506}"/>
                    </a:ext>
                  </a:extLst>
                </p:cNvPr>
                <p:cNvSpPr/>
                <p:nvPr/>
              </p:nvSpPr>
              <p:spPr>
                <a:xfrm>
                  <a:off x="6719531" y="2288613"/>
                  <a:ext cx="114913" cy="51343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CA793571-C34A-43D3-8877-1FEA95BC8AA1}"/>
                    </a:ext>
                  </a:extLst>
                </p:cNvPr>
                <p:cNvSpPr/>
                <p:nvPr/>
              </p:nvSpPr>
              <p:spPr>
                <a:xfrm>
                  <a:off x="8676319" y="2406765"/>
                  <a:ext cx="114951" cy="395284"/>
                </a:xfrm>
                <a:prstGeom prst="rect">
                  <a:avLst/>
                </a:prstGeom>
                <a:solidFill>
                  <a:srgbClr val="0070C0">
                    <a:alpha val="5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EDA6A2A8-3DE3-4467-B004-D6621F556506}"/>
                    </a:ext>
                  </a:extLst>
                </p:cNvPr>
                <p:cNvSpPr/>
                <p:nvPr/>
              </p:nvSpPr>
              <p:spPr>
                <a:xfrm>
                  <a:off x="10701093" y="2177743"/>
                  <a:ext cx="114951" cy="83716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F11CF772-2A24-4707-96CE-8129340E17AB}"/>
                    </a:ext>
                  </a:extLst>
                </p:cNvPr>
                <p:cNvCxnSpPr/>
                <p:nvPr/>
              </p:nvCxnSpPr>
              <p:spPr>
                <a:xfrm>
                  <a:off x="6782235" y="1515291"/>
                  <a:ext cx="0" cy="2063932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4FB35FD4-71C4-4AB1-93D2-286EBF6F4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2085" y="1644180"/>
                  <a:ext cx="0" cy="1692947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8E4EC7E-3124-4FBB-BC29-E44C3CB43C3F}"/>
                    </a:ext>
                  </a:extLst>
                </p:cNvPr>
                <p:cNvCxnSpPr/>
                <p:nvPr/>
              </p:nvCxnSpPr>
              <p:spPr>
                <a:xfrm>
                  <a:off x="10754215" y="1515291"/>
                  <a:ext cx="0" cy="2063932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10B9CAA9-657E-4468-9572-97A6D747D09F}"/>
                    </a:ext>
                  </a:extLst>
                </p:cNvPr>
                <p:cNvCxnSpPr/>
                <p:nvPr/>
              </p:nvCxnSpPr>
              <p:spPr>
                <a:xfrm>
                  <a:off x="6980791" y="1881051"/>
                  <a:ext cx="152051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>
                  <a:extLst>
                    <a:ext uri="{FF2B5EF4-FFF2-40B4-BE49-F238E27FC236}">
                      <a16:creationId xmlns:a16="http://schemas.microsoft.com/office/drawing/2014/main" id="{5B92FB7A-B885-489A-A321-AE64D2580385}"/>
                    </a:ext>
                  </a:extLst>
                </p:cNvPr>
                <p:cNvCxnSpPr/>
                <p:nvPr/>
              </p:nvCxnSpPr>
              <p:spPr>
                <a:xfrm>
                  <a:off x="8982891" y="1881051"/>
                  <a:ext cx="152051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>
                  <a:extLst>
                    <a:ext uri="{FF2B5EF4-FFF2-40B4-BE49-F238E27FC236}">
                      <a16:creationId xmlns:a16="http://schemas.microsoft.com/office/drawing/2014/main" id="{12E8C47F-E833-4AC2-8788-4B9F8C2C6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0791" y="3450589"/>
                  <a:ext cx="3568772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2" name="星形: 五角 31">
                  <a:extLst>
                    <a:ext uri="{FF2B5EF4-FFF2-40B4-BE49-F238E27FC236}">
                      <a16:creationId xmlns:a16="http://schemas.microsoft.com/office/drawing/2014/main" id="{F63E2136-277A-4936-853C-B0EE6B35A0A8}"/>
                    </a:ext>
                  </a:extLst>
                </p:cNvPr>
                <p:cNvSpPr/>
                <p:nvPr/>
              </p:nvSpPr>
              <p:spPr>
                <a:xfrm>
                  <a:off x="8630203" y="2463301"/>
                  <a:ext cx="203763" cy="211601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星形: 五角 58">
                  <a:extLst>
                    <a:ext uri="{FF2B5EF4-FFF2-40B4-BE49-F238E27FC236}">
                      <a16:creationId xmlns:a16="http://schemas.microsoft.com/office/drawing/2014/main" id="{E52A2B25-EFAB-463E-8F32-493A15B8A049}"/>
                    </a:ext>
                  </a:extLst>
                </p:cNvPr>
                <p:cNvSpPr/>
                <p:nvPr/>
              </p:nvSpPr>
              <p:spPr>
                <a:xfrm>
                  <a:off x="10628797" y="2490654"/>
                  <a:ext cx="260381" cy="217342"/>
                </a:xfrm>
                <a:prstGeom prst="star5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星形: 五角 59">
                  <a:extLst>
                    <a:ext uri="{FF2B5EF4-FFF2-40B4-BE49-F238E27FC236}">
                      <a16:creationId xmlns:a16="http://schemas.microsoft.com/office/drawing/2014/main" id="{F228A8A8-1364-44C8-9A10-7FF55E911285}"/>
                    </a:ext>
                  </a:extLst>
                </p:cNvPr>
                <p:cNvSpPr/>
                <p:nvPr/>
              </p:nvSpPr>
              <p:spPr>
                <a:xfrm>
                  <a:off x="6680362" y="2466894"/>
                  <a:ext cx="203747" cy="160725"/>
                </a:xfrm>
                <a:prstGeom prst="star5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73CBDC64-8002-41DB-86E3-78037B3CF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8112" y="2406764"/>
                  <a:ext cx="2036103" cy="47820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B0770176-6135-4835-A296-9CB93FB1BC75}"/>
                    </a:ext>
                  </a:extLst>
                </p:cNvPr>
                <p:cNvCxnSpPr>
                  <a:cxnSpLocks/>
                  <a:stCxn id="62" idx="2"/>
                  <a:endCxn id="59" idx="2"/>
                </p:cNvCxnSpPr>
                <p:nvPr/>
              </p:nvCxnSpPr>
              <p:spPr>
                <a:xfrm flipV="1">
                  <a:off x="8733795" y="2707995"/>
                  <a:ext cx="1944731" cy="94054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4B6FFED4-9159-4EAF-9C6D-E99FFECD0D3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6842180" y="2302213"/>
                  <a:ext cx="1788023" cy="241912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85FFF619-8B20-469C-B07A-5461CF766C35}"/>
                    </a:ext>
                  </a:extLst>
                </p:cNvPr>
                <p:cNvCxnSpPr>
                  <a:cxnSpLocks/>
                  <a:endCxn id="32" idx="2"/>
                </p:cNvCxnSpPr>
                <p:nvPr/>
              </p:nvCxnSpPr>
              <p:spPr>
                <a:xfrm flipV="1">
                  <a:off x="6834444" y="2674901"/>
                  <a:ext cx="1834674" cy="115964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2533254-16D5-47B2-A89E-4DD3267B53B4}"/>
                  </a:ext>
                </a:extLst>
              </p:cNvPr>
              <p:cNvGrpSpPr/>
              <p:nvPr>
                <p:custDataLst>
                  <p:tags r:id="rId6"/>
                </p:custDataLst>
              </p:nvPr>
            </p:nvGrpSpPr>
            <p:grpSpPr>
              <a:xfrm>
                <a:off x="6401352" y="2426801"/>
                <a:ext cx="5217455" cy="303581"/>
                <a:chOff x="6401352" y="2426801"/>
                <a:chExt cx="5217455" cy="303581"/>
              </a:xfrm>
            </p:grpSpPr>
            <p:pic>
              <p:nvPicPr>
                <p:cNvPr id="121" name="图片 120">
                  <a:extLst>
                    <a:ext uri="{FF2B5EF4-FFF2-40B4-BE49-F238E27FC236}">
                      <a16:creationId xmlns:a16="http://schemas.microsoft.com/office/drawing/2014/main" id="{C5D76653-65D4-4454-9F55-D0A34BE19C4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1352" y="2477300"/>
                  <a:ext cx="276149" cy="182880"/>
                </a:xfrm>
                <a:prstGeom prst="rect">
                  <a:avLst/>
                </a:prstGeom>
              </p:spPr>
            </p:pic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id="{75AA4E35-8DAA-48B0-9EB7-62E542BD91B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448" y="2509524"/>
                  <a:ext cx="250546" cy="195682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F352E36D-63FA-45DA-B1A5-DAA57CF71B1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75068" y="2426801"/>
                  <a:ext cx="643739" cy="30358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823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9730F4-5D89-4B6A-8468-AE7D2445F0E1}"/>
              </a:ext>
            </a:extLst>
          </p:cNvPr>
          <p:cNvGrpSpPr/>
          <p:nvPr/>
        </p:nvGrpSpPr>
        <p:grpSpPr>
          <a:xfrm>
            <a:off x="-104738" y="3659499"/>
            <a:ext cx="12364483" cy="3227012"/>
            <a:chOff x="5919220" y="-1910780"/>
            <a:chExt cx="6375591" cy="5234058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B2FC01B-E1D5-4F6B-AD03-9B2836DB61D6}"/>
                </a:ext>
              </a:extLst>
            </p:cNvPr>
            <p:cNvSpPr/>
            <p:nvPr/>
          </p:nvSpPr>
          <p:spPr>
            <a:xfrm>
              <a:off x="5972912" y="-1897895"/>
              <a:ext cx="6321899" cy="522117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AE1D140-0AA0-4AD9-AFAA-EEC23ED5474D}"/>
                </a:ext>
              </a:extLst>
            </p:cNvPr>
            <p:cNvSpPr txBox="1"/>
            <p:nvPr/>
          </p:nvSpPr>
          <p:spPr>
            <a:xfrm>
              <a:off x="5919220" y="-1910780"/>
              <a:ext cx="1031066" cy="55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2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证明</a:t>
              </a: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1DE426A3-ABB2-43E2-9FF4-CA56DA6036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18" y="4433101"/>
            <a:ext cx="3833164" cy="625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0C885C-CF37-43A1-A04B-0402489CB0A8}"/>
              </a:ext>
            </a:extLst>
          </p:cNvPr>
          <p:cNvGrpSpPr/>
          <p:nvPr/>
        </p:nvGrpSpPr>
        <p:grpSpPr>
          <a:xfrm>
            <a:off x="863885" y="3697249"/>
            <a:ext cx="9664883" cy="1093623"/>
            <a:chOff x="863885" y="3697249"/>
            <a:chExt cx="9664883" cy="1093623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A3FE422-7677-4D38-A9D1-10C7B0E1D28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85" y="3979757"/>
              <a:ext cx="6625742" cy="3255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417154A-9885-4187-8FF6-E7749DFE5B7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137" y="3697249"/>
              <a:ext cx="2770631" cy="109362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四则运算与连续性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C267F3-67EE-4FFA-8272-214F9003F035}"/>
              </a:ext>
            </a:extLst>
          </p:cNvPr>
          <p:cNvSpPr/>
          <p:nvPr/>
        </p:nvSpPr>
        <p:spPr>
          <a:xfrm>
            <a:off x="0" y="1383632"/>
            <a:ext cx="6541879" cy="2216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E34444-F2AF-4F2F-91C3-F91A7DA16432}"/>
              </a:ext>
            </a:extLst>
          </p:cNvPr>
          <p:cNvSpPr txBox="1"/>
          <p:nvPr/>
        </p:nvSpPr>
        <p:spPr>
          <a:xfrm>
            <a:off x="1227" y="1468069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B9D7149-40B8-4CB2-9B0C-62A3EC1C78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44" y="1535918"/>
            <a:ext cx="4158387" cy="9174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90B7003-3F31-44A8-B3A4-3F093A1B18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" y="2760672"/>
            <a:ext cx="5837530" cy="802234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8227A4E-8C0B-4AAC-BAD5-46DB8F06B83F}"/>
              </a:ext>
            </a:extLst>
          </p:cNvPr>
          <p:cNvSpPr/>
          <p:nvPr/>
        </p:nvSpPr>
        <p:spPr>
          <a:xfrm>
            <a:off x="11832211" y="6216217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5F9CA111-5921-4A3C-820C-E3655103EDE3}"/>
              </a:ext>
            </a:extLst>
          </p:cNvPr>
          <p:cNvCxnSpPr>
            <a:cxnSpLocks/>
          </p:cNvCxnSpPr>
          <p:nvPr/>
        </p:nvCxnSpPr>
        <p:spPr>
          <a:xfrm>
            <a:off x="2653576" y="2544536"/>
            <a:ext cx="25222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C6241D4-A9E7-47A4-BA47-ED03FEEF1D1E}"/>
              </a:ext>
            </a:extLst>
          </p:cNvPr>
          <p:cNvGrpSpPr/>
          <p:nvPr/>
        </p:nvGrpSpPr>
        <p:grpSpPr>
          <a:xfrm>
            <a:off x="6353774" y="1379069"/>
            <a:ext cx="5836999" cy="2216491"/>
            <a:chOff x="6353774" y="1379069"/>
            <a:chExt cx="5836999" cy="221649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ECA49E4-3BD2-4018-94CD-94CFC2376C76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6353774" y="1379069"/>
              <a:ext cx="5836999" cy="2216491"/>
              <a:chOff x="6353774" y="1379069"/>
              <a:chExt cx="5836999" cy="221649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177E54C-CE90-44F8-9C31-2F9CA4D22FA9}"/>
                  </a:ext>
                </a:extLst>
              </p:cNvPr>
              <p:cNvSpPr/>
              <p:nvPr/>
            </p:nvSpPr>
            <p:spPr>
              <a:xfrm>
                <a:off x="6607743" y="1379069"/>
                <a:ext cx="5583030" cy="22164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20E14C8-701D-491E-A0A6-0C0FF9324BE7}"/>
                  </a:ext>
                </a:extLst>
              </p:cNvPr>
              <p:cNvSpPr txBox="1"/>
              <p:nvPr/>
            </p:nvSpPr>
            <p:spPr>
              <a:xfrm>
                <a:off x="6607743" y="1468069"/>
                <a:ext cx="104626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accent1">
                        <a:lumMod val="75000"/>
                      </a:schemeClr>
                    </a:solidFill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推论</a:t>
                </a:r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6D4F959D-C0E1-45DE-8345-FABE0F8BC87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455" y="2192373"/>
                <a:ext cx="3253740" cy="330708"/>
              </a:xfrm>
              <a:prstGeom prst="rect">
                <a:avLst/>
              </a:prstGeom>
            </p:spPr>
          </p:pic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B0810B23-8D16-4D4A-BFFC-258C69EA64F4}"/>
                  </a:ext>
                </a:extLst>
              </p:cNvPr>
              <p:cNvSpPr/>
              <p:nvPr/>
            </p:nvSpPr>
            <p:spPr>
              <a:xfrm>
                <a:off x="6353774" y="2192373"/>
                <a:ext cx="1046267" cy="2331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063C21F-BC6D-4861-A1CB-2975B72394B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715" y="2958374"/>
              <a:ext cx="3622853" cy="330708"/>
            </a:xfrm>
            <a:prstGeom prst="rect">
              <a:avLst/>
            </a:prstGeom>
          </p:spPr>
        </p:pic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C4C008E2-AB44-4F07-996E-A0FD5DAB47D8}"/>
                </a:ext>
              </a:extLst>
            </p:cNvPr>
            <p:cNvSpPr/>
            <p:nvPr/>
          </p:nvSpPr>
          <p:spPr>
            <a:xfrm>
              <a:off x="6353774" y="2993707"/>
              <a:ext cx="1046267" cy="2331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D54E1BA-5FD5-4AAC-A722-D0D6FC026E5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" y="6140731"/>
            <a:ext cx="3474721" cy="3035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B6E0B210-8677-44F4-862D-CFCF4EA0B1A9}"/>
              </a:ext>
            </a:extLst>
          </p:cNvPr>
          <p:cNvGrpSpPr/>
          <p:nvPr/>
        </p:nvGrpSpPr>
        <p:grpSpPr>
          <a:xfrm>
            <a:off x="1141863" y="3617177"/>
            <a:ext cx="3242642" cy="1537885"/>
            <a:chOff x="1456275" y="3602481"/>
            <a:chExt cx="3242642" cy="153788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7F819B-F61C-402D-8F69-D99CE6C8CF1A}"/>
                </a:ext>
              </a:extLst>
            </p:cNvPr>
            <p:cNvSpPr txBox="1"/>
            <p:nvPr/>
          </p:nvSpPr>
          <p:spPr>
            <a:xfrm>
              <a:off x="1456275" y="3602481"/>
              <a:ext cx="415498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639A243-F114-4B76-A706-D3765AC6053A}"/>
                </a:ext>
              </a:extLst>
            </p:cNvPr>
            <p:cNvSpPr txBox="1"/>
            <p:nvPr/>
          </p:nvSpPr>
          <p:spPr>
            <a:xfrm>
              <a:off x="4105130" y="3610805"/>
              <a:ext cx="415498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/>
                <a:t>③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E6AB2F9-B698-4174-A09D-5DFFAC7B748D}"/>
                </a:ext>
              </a:extLst>
            </p:cNvPr>
            <p:cNvSpPr txBox="1"/>
            <p:nvPr/>
          </p:nvSpPr>
          <p:spPr>
            <a:xfrm>
              <a:off x="4283419" y="4771034"/>
              <a:ext cx="415498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/>
                <a:t>②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073E0C8-A97D-411A-8422-D47FA0AA4A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89" y="6178799"/>
            <a:ext cx="4023360" cy="30358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20995115-F2BC-4050-B6BE-F540CA883A91}"/>
              </a:ext>
            </a:extLst>
          </p:cNvPr>
          <p:cNvGrpSpPr/>
          <p:nvPr/>
        </p:nvGrpSpPr>
        <p:grpSpPr>
          <a:xfrm>
            <a:off x="437433" y="5847971"/>
            <a:ext cx="9476795" cy="651792"/>
            <a:chOff x="1468870" y="5834991"/>
            <a:chExt cx="9476795" cy="651792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97FAE00-BF15-4974-877B-7F9808DF15B6}"/>
                </a:ext>
              </a:extLst>
            </p:cNvPr>
            <p:cNvCxnSpPr>
              <a:cxnSpLocks/>
            </p:cNvCxnSpPr>
            <p:nvPr/>
          </p:nvCxnSpPr>
          <p:spPr>
            <a:xfrm>
              <a:off x="5539959" y="5838963"/>
              <a:ext cx="64904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A5365A4-BFD3-4C10-B2BF-A1D9C0A0767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784" y="5839836"/>
              <a:ext cx="64904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E25E055A-AB14-4417-886E-C52B1D1EA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870" y="6468764"/>
              <a:ext cx="2820706" cy="1801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333DB95-3F69-4EC3-ABB6-E7A6E61FD8E1}"/>
                </a:ext>
              </a:extLst>
            </p:cNvPr>
            <p:cNvGrpSpPr/>
            <p:nvPr/>
          </p:nvGrpSpPr>
          <p:grpSpPr>
            <a:xfrm>
              <a:off x="1499616" y="5834991"/>
              <a:ext cx="9446049" cy="628207"/>
              <a:chOff x="1499616" y="5834991"/>
              <a:chExt cx="9446049" cy="628207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398FCD02-89E9-4B70-B636-CFD29E58BC39}"/>
                  </a:ext>
                </a:extLst>
              </p:cNvPr>
              <p:cNvGrpSpPr/>
              <p:nvPr/>
            </p:nvGrpSpPr>
            <p:grpSpPr>
              <a:xfrm>
                <a:off x="3316086" y="5834991"/>
                <a:ext cx="7629579" cy="628207"/>
                <a:chOff x="3316086" y="5834991"/>
                <a:chExt cx="7629579" cy="628207"/>
              </a:xfrm>
            </p:grpSpPr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F2A6D03E-69DC-48F3-96A7-994EB5692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6086" y="5834991"/>
                  <a:ext cx="1771323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6B24AC8D-076B-4F19-81F7-5D9DA9338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58712" y="5835864"/>
                  <a:ext cx="1771323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EA2CA883-E1B9-4A46-8C0B-58A820AC0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4342" y="5834991"/>
                  <a:ext cx="1771323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C32CC15D-F89A-4FD0-B5ED-900A04ECE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1823" y="6463198"/>
                  <a:ext cx="28476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99D770D-F724-4891-8648-8532BA5FE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9616" y="5834991"/>
                <a:ext cx="1771323" cy="0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4B70D2EE-3D73-45E8-8466-95FDD7295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" y="4709793"/>
            <a:ext cx="9879178" cy="12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ACE233-4CE2-455F-B315-6FB19B3E12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8" y="313945"/>
            <a:ext cx="11768938" cy="623011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974BCC3F-6E14-4CAF-A651-B9DD21559837}"/>
              </a:ext>
            </a:extLst>
          </p:cNvPr>
          <p:cNvSpPr/>
          <p:nvPr/>
        </p:nvSpPr>
        <p:spPr>
          <a:xfrm>
            <a:off x="11765983" y="6435241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036B0D0-1B95-49BD-82DA-BF6C7DF8B4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74" y="2686696"/>
            <a:ext cx="4341572" cy="3035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2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函数的单侧连续性（仅对一元实变量函数）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74CCDA-A2E0-42C6-AA97-5DBA99BF2552}"/>
              </a:ext>
            </a:extLst>
          </p:cNvPr>
          <p:cNvGrpSpPr/>
          <p:nvPr/>
        </p:nvGrpSpPr>
        <p:grpSpPr>
          <a:xfrm>
            <a:off x="0" y="1326353"/>
            <a:ext cx="12192000" cy="2224922"/>
            <a:chOff x="0" y="1326352"/>
            <a:chExt cx="12192000" cy="284138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0" y="1326352"/>
              <a:ext cx="12192000" cy="28413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0682D2-3D1D-4F81-A232-7BFD20A656E4}"/>
                </a:ext>
              </a:extLst>
            </p:cNvPr>
            <p:cNvSpPr txBox="1"/>
            <p:nvPr/>
          </p:nvSpPr>
          <p:spPr>
            <a:xfrm>
              <a:off x="0" y="1409352"/>
              <a:ext cx="1046267" cy="707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3FFFA65-EBF5-4ABE-997E-00165AF20F76}"/>
              </a:ext>
            </a:extLst>
          </p:cNvPr>
          <p:cNvSpPr txBox="1"/>
          <p:nvPr/>
        </p:nvSpPr>
        <p:spPr>
          <a:xfrm>
            <a:off x="-10104" y="3674310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注：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6769C-04FD-4B53-95B9-44188E4C2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3" y="1514379"/>
            <a:ext cx="10495179" cy="177088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CDEBF18-8C49-4C93-8681-EF4A2290CD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3" y="3825811"/>
            <a:ext cx="11293145" cy="9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1237C1-AACA-4CA8-B57B-3D0E94ACA4BF}"/>
              </a:ext>
            </a:extLst>
          </p:cNvPr>
          <p:cNvGrpSpPr/>
          <p:nvPr/>
        </p:nvGrpSpPr>
        <p:grpSpPr>
          <a:xfrm>
            <a:off x="903900" y="855532"/>
            <a:ext cx="5501790" cy="508733"/>
            <a:chOff x="903900" y="855532"/>
            <a:chExt cx="5501790" cy="50873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A4FA79E-DC33-445A-8362-E66BBD6C2AA8}"/>
                </a:ext>
              </a:extLst>
            </p:cNvPr>
            <p:cNvGrpSpPr/>
            <p:nvPr/>
          </p:nvGrpSpPr>
          <p:grpSpPr>
            <a:xfrm>
              <a:off x="903900" y="855532"/>
              <a:ext cx="5501790" cy="508733"/>
              <a:chOff x="903900" y="855532"/>
              <a:chExt cx="5501790" cy="508733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7B2B952-D1A6-4D6D-AFDD-A27117BAA3B2}"/>
                  </a:ext>
                </a:extLst>
              </p:cNvPr>
              <p:cNvSpPr/>
              <p:nvPr/>
            </p:nvSpPr>
            <p:spPr>
              <a:xfrm>
                <a:off x="903900" y="870391"/>
                <a:ext cx="1223180" cy="49387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AB72B66-CE1A-4B5D-A81C-936277C44B18}"/>
                  </a:ext>
                </a:extLst>
              </p:cNvPr>
              <p:cNvSpPr/>
              <p:nvPr/>
            </p:nvSpPr>
            <p:spPr>
              <a:xfrm>
                <a:off x="4092719" y="855532"/>
                <a:ext cx="2312971" cy="49387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C0B8BBF-7075-4ADF-8FE0-7E8FD7B5D23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00" y="936352"/>
              <a:ext cx="2065325" cy="366979"/>
            </a:xfrm>
            <a:prstGeom prst="rect">
              <a:avLst/>
            </a:prstGeom>
          </p:spPr>
        </p:pic>
      </p:grpSp>
      <p:sp>
        <p:nvSpPr>
          <p:cNvPr id="45" name="标题 1 2 2">
            <a:extLst>
              <a:ext uri="{FF2B5EF4-FFF2-40B4-BE49-F238E27FC236}">
                <a16:creationId xmlns:a16="http://schemas.microsoft.com/office/drawing/2014/main" id="{74735761-1FEB-44A8-84FD-62AEF69E642B}"/>
              </a:ext>
            </a:extLst>
          </p:cNvPr>
          <p:cNvSpPr txBox="1">
            <a:spLocks/>
          </p:cNvSpPr>
          <p:nvPr/>
        </p:nvSpPr>
        <p:spPr>
          <a:xfrm>
            <a:off x="0" y="15808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BDD3C0-DE43-4E4C-8499-C39160336B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0" y="1649991"/>
            <a:ext cx="10153803" cy="9323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3A2353F-EDFA-47DE-8F43-0B36C10662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" y="956671"/>
            <a:ext cx="3932225" cy="366979"/>
          </a:xfrm>
          <a:prstGeom prst="rect">
            <a:avLst/>
          </a:prstGeom>
          <a:noFill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FAC568-D709-428D-B4B0-E8221190F9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9" y="2236060"/>
            <a:ext cx="6654699" cy="379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7D7A04-7330-4718-A994-9C4D89D5EE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0" y="4546097"/>
            <a:ext cx="10981639" cy="202478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17FD42-21C8-43EB-808E-D424361FD47A}"/>
              </a:ext>
            </a:extLst>
          </p:cNvPr>
          <p:cNvGrpSpPr/>
          <p:nvPr/>
        </p:nvGrpSpPr>
        <p:grpSpPr>
          <a:xfrm>
            <a:off x="3085489" y="68458"/>
            <a:ext cx="8903897" cy="1438814"/>
            <a:chOff x="3085489" y="68458"/>
            <a:chExt cx="8903897" cy="1438814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F9CDC1E-3AA9-481F-A597-354D15D949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166" y="709914"/>
              <a:ext cx="5424220" cy="79735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4FEAF1-556D-4393-8F02-D56C9C912A62}"/>
                </a:ext>
              </a:extLst>
            </p:cNvPr>
            <p:cNvSpPr/>
            <p:nvPr/>
          </p:nvSpPr>
          <p:spPr>
            <a:xfrm>
              <a:off x="3085489" y="68458"/>
              <a:ext cx="689467" cy="44677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A874AC7-3761-4D73-80F1-804CAAE8A440}"/>
              </a:ext>
            </a:extLst>
          </p:cNvPr>
          <p:cNvSpPr txBox="1"/>
          <p:nvPr/>
        </p:nvSpPr>
        <p:spPr>
          <a:xfrm>
            <a:off x="0" y="302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6F553D7-A0CE-423E-A80D-06988EDDC8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0" y="3111024"/>
            <a:ext cx="7730033" cy="110307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ACB54CF-EBBF-4FCB-91BE-95824A46DCAB}"/>
              </a:ext>
            </a:extLst>
          </p:cNvPr>
          <p:cNvSpPr/>
          <p:nvPr/>
        </p:nvSpPr>
        <p:spPr>
          <a:xfrm>
            <a:off x="6747979" y="68458"/>
            <a:ext cx="728586" cy="446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9AD2062B-5831-47E9-9062-9A24D65C44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00" y="148255"/>
            <a:ext cx="9524390" cy="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0BD943-5088-469D-8070-324F8EA58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855" y="1598121"/>
            <a:ext cx="6190740" cy="4609651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53A50421-F406-4E2B-BF0B-ECC2EE86CDEF}"/>
              </a:ext>
            </a:extLst>
          </p:cNvPr>
          <p:cNvGrpSpPr/>
          <p:nvPr/>
        </p:nvGrpSpPr>
        <p:grpSpPr>
          <a:xfrm>
            <a:off x="2477260" y="3965424"/>
            <a:ext cx="3037626" cy="1687690"/>
            <a:chOff x="4555430" y="3965424"/>
            <a:chExt cx="3037626" cy="168769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5BB6C1C-04F8-44C2-94AD-537BAE02F623}"/>
                </a:ext>
              </a:extLst>
            </p:cNvPr>
            <p:cNvCxnSpPr>
              <a:cxnSpLocks/>
            </p:cNvCxnSpPr>
            <p:nvPr/>
          </p:nvCxnSpPr>
          <p:spPr>
            <a:xfrm>
              <a:off x="6350281" y="5653114"/>
              <a:ext cx="1242775" cy="0"/>
            </a:xfrm>
            <a:prstGeom prst="line">
              <a:avLst/>
            </a:prstGeom>
            <a:ln w="1016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A3D233F-486B-48FB-A3CF-A310E8F45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5430" y="3965424"/>
              <a:ext cx="0" cy="717904"/>
            </a:xfrm>
            <a:prstGeom prst="line">
              <a:avLst/>
            </a:prstGeom>
            <a:ln w="1016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DCBF940-8D58-4B53-8D85-EFA2158977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91" y="6030886"/>
            <a:ext cx="276149" cy="182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31902A-76A0-4ABA-AEA3-31E536C420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59" y="6030886"/>
            <a:ext cx="267005" cy="1792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4120BB-4D4A-4DBA-A6E5-E5FFAAB06F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74" y="4541408"/>
            <a:ext cx="682143" cy="303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E66A47-6CF2-4E62-930E-7F2D60C6C8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74" y="2122374"/>
            <a:ext cx="682143" cy="303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68CCAE-32CF-46B0-B53F-14043E60684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7" y="3846745"/>
            <a:ext cx="424282" cy="272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65924-CE91-4E0C-A8EF-DC2988E281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29" y="6047802"/>
            <a:ext cx="433426" cy="257860"/>
          </a:xfrm>
          <a:prstGeom prst="rect">
            <a:avLst/>
          </a:prstGeom>
        </p:spPr>
      </p:pic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3E414C30-1C19-4C9B-8B74-B3B1D7EEAB4E}"/>
              </a:ext>
            </a:extLst>
          </p:cNvPr>
          <p:cNvSpPr/>
          <p:nvPr/>
        </p:nvSpPr>
        <p:spPr>
          <a:xfrm>
            <a:off x="4159847" y="5526815"/>
            <a:ext cx="228458" cy="22733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7E2C223C-0546-4392-BD39-6A9C0A3F1CC8}"/>
              </a:ext>
            </a:extLst>
          </p:cNvPr>
          <p:cNvSpPr/>
          <p:nvPr/>
        </p:nvSpPr>
        <p:spPr>
          <a:xfrm>
            <a:off x="6828100" y="5532707"/>
            <a:ext cx="228458" cy="227337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6F6B67A4-A2EC-4E50-94A1-12D5D29719E1}"/>
              </a:ext>
            </a:extLst>
          </p:cNvPr>
          <p:cNvSpPr/>
          <p:nvPr/>
        </p:nvSpPr>
        <p:spPr>
          <a:xfrm>
            <a:off x="2363031" y="2198618"/>
            <a:ext cx="228458" cy="227337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星形: 五角 23">
            <a:extLst>
              <a:ext uri="{FF2B5EF4-FFF2-40B4-BE49-F238E27FC236}">
                <a16:creationId xmlns:a16="http://schemas.microsoft.com/office/drawing/2014/main" id="{BE567CF8-162F-48A3-B834-1CF680CD3CA4}"/>
              </a:ext>
            </a:extLst>
          </p:cNvPr>
          <p:cNvSpPr/>
          <p:nvPr/>
        </p:nvSpPr>
        <p:spPr>
          <a:xfrm>
            <a:off x="2363031" y="4617652"/>
            <a:ext cx="228458" cy="22733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8EA401CB-BFB4-413D-8453-378118309FFF}"/>
              </a:ext>
            </a:extLst>
          </p:cNvPr>
          <p:cNvSpPr/>
          <p:nvPr/>
        </p:nvSpPr>
        <p:spPr>
          <a:xfrm>
            <a:off x="2363871" y="3871648"/>
            <a:ext cx="228458" cy="227337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星形: 五角 25">
            <a:extLst>
              <a:ext uri="{FF2B5EF4-FFF2-40B4-BE49-F238E27FC236}">
                <a16:creationId xmlns:a16="http://schemas.microsoft.com/office/drawing/2014/main" id="{F9E599BC-B588-4803-BB9D-25B15F7469A7}"/>
              </a:ext>
            </a:extLst>
          </p:cNvPr>
          <p:cNvSpPr/>
          <p:nvPr/>
        </p:nvSpPr>
        <p:spPr>
          <a:xfrm>
            <a:off x="5404308" y="5526815"/>
            <a:ext cx="228458" cy="227337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EC835F32-88E7-4969-811D-E32B08F54793}"/>
              </a:ext>
            </a:extLst>
          </p:cNvPr>
          <p:cNvSpPr/>
          <p:nvPr/>
        </p:nvSpPr>
        <p:spPr>
          <a:xfrm>
            <a:off x="2363031" y="2198618"/>
            <a:ext cx="228458" cy="227337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9069CCC-3FBB-4176-9219-56C0C1C5956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6" y="644234"/>
            <a:ext cx="8638947" cy="36484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1081F8D-1725-4D92-BB97-5AD61DA359BD}"/>
              </a:ext>
            </a:extLst>
          </p:cNvPr>
          <p:cNvSpPr/>
          <p:nvPr/>
        </p:nvSpPr>
        <p:spPr>
          <a:xfrm>
            <a:off x="11018474" y="714069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A87469-C3F4-4498-B6B3-63B09789C8DA}"/>
              </a:ext>
            </a:extLst>
          </p:cNvPr>
          <p:cNvSpPr txBox="1"/>
          <p:nvPr/>
        </p:nvSpPr>
        <p:spPr>
          <a:xfrm>
            <a:off x="7715677" y="2312286"/>
            <a:ext cx="3530134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问题：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去掉“满射”条件，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结论还成立吗？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074943-4E52-4F44-A2AA-91B8D551C1FD}"/>
              </a:ext>
            </a:extLst>
          </p:cNvPr>
          <p:cNvSpPr/>
          <p:nvPr/>
        </p:nvSpPr>
        <p:spPr>
          <a:xfrm>
            <a:off x="0" y="1326353"/>
            <a:ext cx="12192000" cy="757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46C2D8-E963-49C8-AE34-5365A43B82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7" y="1539813"/>
            <a:ext cx="6808318" cy="3307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指数函数、对数函数和幂函数的连续性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0682D2-3D1D-4F81-A232-7BFD20A656E4}"/>
              </a:ext>
            </a:extLst>
          </p:cNvPr>
          <p:cNvSpPr txBox="1"/>
          <p:nvPr/>
        </p:nvSpPr>
        <p:spPr>
          <a:xfrm>
            <a:off x="0" y="1409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推论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630FFF-3C1B-43EC-88A1-6BD9AC7D2C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4" y="2529369"/>
            <a:ext cx="4166921" cy="1478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E7F217-1557-4F27-B1BD-592762F3CD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5" y="4959099"/>
            <a:ext cx="7919923" cy="3392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13F2920-5699-431F-A2EB-DC96BC478338}"/>
              </a:ext>
            </a:extLst>
          </p:cNvPr>
          <p:cNvSpPr/>
          <p:nvPr/>
        </p:nvSpPr>
        <p:spPr>
          <a:xfrm>
            <a:off x="11676924" y="5100590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481EBD-8ACB-405F-83B7-8E1B018D01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73" y="3096223"/>
            <a:ext cx="5585765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B2D4F9-876B-47FB-B818-72AC4B8470F5}"/>
              </a:ext>
            </a:extLst>
          </p:cNvPr>
          <p:cNvSpPr txBox="1"/>
          <p:nvPr/>
        </p:nvSpPr>
        <p:spPr>
          <a:xfrm>
            <a:off x="370714" y="1687722"/>
            <a:ext cx="113283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连续性定义中，</a:t>
            </a:r>
            <a:r>
              <a:rPr lang="en-US" altLang="zh-CN" sz="32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|x-x</a:t>
            </a:r>
            <a:r>
              <a:rPr lang="en-US" altLang="zh-CN" sz="3200" baseline="-250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lang="en-US" altLang="zh-CN" sz="32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|&lt;</a:t>
            </a:r>
            <a:r>
              <a:rPr lang="el-GR" altLang="zh-CN" sz="3200" dirty="0">
                <a:solidFill>
                  <a:srgbClr val="FF0000"/>
                </a:solidFill>
                <a:ea typeface="方正姚体" panose="02010601030101010101" pitchFamily="2" charset="-122"/>
              </a:rPr>
              <a:t>δ</a:t>
            </a:r>
            <a:r>
              <a:rPr lang="en-US" altLang="zh-CN" sz="3200" dirty="0">
                <a:solidFill>
                  <a:srgbClr val="FF0000"/>
                </a:solidFill>
                <a:ea typeface="方正姚体" panose="02010601030101010101" pitchFamily="2" charset="-122"/>
              </a:rPr>
              <a:t> 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只是 </a:t>
            </a:r>
            <a:r>
              <a:rPr lang="en-US" altLang="zh-CN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|f(x)-f(x</a:t>
            </a:r>
            <a:r>
              <a:rPr lang="en-US" altLang="zh-CN" sz="3200" baseline="-250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lang="en-US" altLang="zh-CN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)|&lt;</a:t>
            </a:r>
            <a:r>
              <a:rPr lang="zh-CN" altLang="en-US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ε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的充分条件，</a:t>
            </a:r>
            <a:b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</a:b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无需是充要条件，所以我们不是在求解不等式</a:t>
            </a:r>
            <a:r>
              <a:rPr lang="en-US" altLang="zh-CN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|f(x)-f(x</a:t>
            </a:r>
            <a:r>
              <a:rPr lang="en-US" altLang="zh-CN" sz="3200" baseline="-250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lang="en-US" altLang="zh-CN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)|&lt;</a:t>
            </a:r>
            <a:r>
              <a:rPr lang="zh-CN" altLang="en-US" sz="3200" dirty="0">
                <a:solidFill>
                  <a:srgbClr val="0070C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ε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b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</a:br>
            <a:endParaRPr lang="en-US" altLang="zh-CN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只需证明</a:t>
            </a:r>
            <a:r>
              <a:rPr lang="el-GR" altLang="zh-CN" sz="3200" dirty="0">
                <a:solidFill>
                  <a:srgbClr val="FF0000"/>
                </a:solidFill>
                <a:ea typeface="方正姚体" panose="02010601030101010101" pitchFamily="2" charset="-122"/>
              </a:rPr>
              <a:t>δ</a:t>
            </a:r>
            <a:r>
              <a:rPr lang="zh-CN" altLang="en-US" sz="3200" dirty="0">
                <a:ea typeface="方正姚体" panose="02010601030101010101" pitchFamily="2" charset="-122"/>
              </a:rPr>
              <a:t>的存在性即可，无需求出</a:t>
            </a:r>
            <a:r>
              <a:rPr lang="el-GR" altLang="zh-CN" sz="3200" dirty="0">
                <a:solidFill>
                  <a:srgbClr val="FF0000"/>
                </a:solidFill>
                <a:ea typeface="方正姚体" panose="02010601030101010101" pitchFamily="2" charset="-122"/>
              </a:rPr>
              <a:t>δ</a:t>
            </a:r>
            <a:r>
              <a:rPr lang="zh-CN" altLang="en-US" sz="3200" dirty="0">
                <a:ea typeface="方正姚体" panose="02010601030101010101" pitchFamily="2" charset="-122"/>
              </a:rPr>
              <a:t>的具体值，也无需最优解</a:t>
            </a:r>
            <a:r>
              <a:rPr lang="en-US" altLang="zh-CN" sz="3200" dirty="0">
                <a:ea typeface="方正姚体" panose="02010601030101010101" pitchFamily="2" charset="-122"/>
              </a:rPr>
              <a:t>(</a:t>
            </a:r>
            <a:r>
              <a:rPr lang="zh-CN" altLang="en-US" sz="3200" dirty="0">
                <a:ea typeface="方正姚体" panose="02010601030101010101" pitchFamily="2" charset="-122"/>
              </a:rPr>
              <a:t>即尽可能大的解</a:t>
            </a:r>
            <a:r>
              <a:rPr lang="en-US" altLang="zh-CN" sz="3200" dirty="0">
                <a:ea typeface="方正姚体" panose="02010601030101010101" pitchFamily="2" charset="-122"/>
              </a:rPr>
              <a:t>)</a:t>
            </a:r>
            <a:br>
              <a:rPr lang="en-US" altLang="zh-CN" sz="3200" dirty="0">
                <a:ea typeface="方正姚体" panose="02010601030101010101" pitchFamily="2" charset="-122"/>
              </a:rPr>
            </a:br>
            <a:endParaRPr lang="en-US" altLang="zh-CN" sz="3200" dirty="0"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对复杂的函数，用定义的方式很难讨论。需要我们根据函数的结构，把问题分解为一系列简单的情形。</a:t>
            </a:r>
          </a:p>
        </p:txBody>
      </p:sp>
    </p:spTree>
    <p:extLst>
      <p:ext uri="{BB962C8B-B14F-4D97-AF65-F5344CB8AC3E}">
        <p14:creationId xmlns:p14="http://schemas.microsoft.com/office/powerpoint/2010/main" val="2925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56E2-4B82-48A5-8E11-239A6064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37912"/>
          </a:xfrm>
        </p:spPr>
        <p:txBody>
          <a:bodyPr/>
          <a:lstStyle/>
          <a:p>
            <a:r>
              <a:rPr lang="zh-CN" altLang="en-US" dirty="0"/>
              <a:t>本节内容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BAF86-E168-4D5A-8F0E-0D3A467C7802}"/>
              </a:ext>
            </a:extLst>
          </p:cNvPr>
          <p:cNvSpPr/>
          <p:nvPr/>
        </p:nvSpPr>
        <p:spPr>
          <a:xfrm>
            <a:off x="1125668" y="1915003"/>
            <a:ext cx="10351412" cy="5860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500" b="1" dirty="0"/>
              <a:t>函数连续性的概念与性质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7EAA85-89BF-4FF8-A72F-5CA907C25920}"/>
              </a:ext>
            </a:extLst>
          </p:cNvPr>
          <p:cNvSpPr/>
          <p:nvPr/>
        </p:nvSpPr>
        <p:spPr>
          <a:xfrm>
            <a:off x="1125668" y="2624844"/>
            <a:ext cx="10351412" cy="586025"/>
          </a:xfrm>
          <a:prstGeom prst="rect">
            <a:avLst/>
          </a:prstGeom>
          <a:solidFill>
            <a:srgbClr val="4472C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500" b="1" dirty="0"/>
              <a:t>函数在一点处的极限与单侧极限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B68406-68D8-42BB-A7E9-918B96057EFC}"/>
              </a:ext>
            </a:extLst>
          </p:cNvPr>
          <p:cNvSpPr/>
          <p:nvPr/>
        </p:nvSpPr>
        <p:spPr>
          <a:xfrm>
            <a:off x="1125668" y="3334685"/>
            <a:ext cx="10351412" cy="5860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/>
              <a:t>间断点分类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49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函数在一点处的极限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110512-F24A-4F3E-BDB9-796AAC6C7BAD}"/>
              </a:ext>
            </a:extLst>
          </p:cNvPr>
          <p:cNvSpPr/>
          <p:nvPr/>
        </p:nvSpPr>
        <p:spPr>
          <a:xfrm>
            <a:off x="0" y="1310206"/>
            <a:ext cx="12192000" cy="1621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D31487-187E-4BED-AE4E-F94C139A5EB7}"/>
              </a:ext>
            </a:extLst>
          </p:cNvPr>
          <p:cNvSpPr txBox="1"/>
          <p:nvPr/>
        </p:nvSpPr>
        <p:spPr>
          <a:xfrm>
            <a:off x="0" y="1409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893732F-E419-41F1-8799-092D0CDFA6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8" y="1491846"/>
            <a:ext cx="9067801" cy="128869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39E784E-5FAC-44BD-BABB-BB57A0665015}"/>
              </a:ext>
            </a:extLst>
          </p:cNvPr>
          <p:cNvSpPr txBox="1"/>
          <p:nvPr/>
        </p:nvSpPr>
        <p:spPr>
          <a:xfrm>
            <a:off x="0" y="3318393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95DA6DE-AE79-49EB-A5D4-978979F348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6" y="3380965"/>
            <a:ext cx="4862474" cy="4288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D4065C-29F7-4DAB-A5DD-CBF752C068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6" y="4954776"/>
            <a:ext cx="5440680" cy="426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09F4BE-BB09-4098-BA9A-E227A116D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6" y="5701007"/>
            <a:ext cx="5459882" cy="4267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1CF5756-9611-4A66-B84C-3295BE161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133" y="3969938"/>
            <a:ext cx="11378149" cy="6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744B17-22DC-46F4-9B80-19982E0B11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0" y="2095025"/>
            <a:ext cx="3981298" cy="347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BE454-61C4-436D-A497-78C0B6AD7C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0" y="1037091"/>
            <a:ext cx="9027262" cy="379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AEE75A-7761-422B-8EE5-ECE93E574A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38" y="2848061"/>
            <a:ext cx="8082077" cy="3797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B80D5A5-67BE-4CB3-BA24-9758CD6F31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39" y="3572433"/>
            <a:ext cx="7845247" cy="3797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BA58AB6-4857-4DC7-A02C-4514F743424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39" y="4296805"/>
            <a:ext cx="7845247" cy="37978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E1B98EB-41A9-402D-9731-7C26825D775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0" y="5284016"/>
            <a:ext cx="7802575" cy="3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301676-A35F-400E-9B95-200299ECB119}"/>
              </a:ext>
            </a:extLst>
          </p:cNvPr>
          <p:cNvGrpSpPr/>
          <p:nvPr/>
        </p:nvGrpSpPr>
        <p:grpSpPr>
          <a:xfrm>
            <a:off x="0" y="0"/>
            <a:ext cx="12192000" cy="2498201"/>
            <a:chOff x="0" y="1326353"/>
            <a:chExt cx="12192000" cy="237909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357B-5016-4683-A6AF-0D2DFD56E96D}"/>
                </a:ext>
              </a:extLst>
            </p:cNvPr>
            <p:cNvSpPr/>
            <p:nvPr/>
          </p:nvSpPr>
          <p:spPr>
            <a:xfrm>
              <a:off x="0" y="1326353"/>
              <a:ext cx="12192000" cy="23790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C73C659-1338-45FC-914F-4C8F2B1CE334}"/>
                </a:ext>
              </a:extLst>
            </p:cNvPr>
            <p:cNvSpPr txBox="1"/>
            <p:nvPr/>
          </p:nvSpPr>
          <p:spPr>
            <a:xfrm>
              <a:off x="0" y="1409352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C22EC34-12F3-4ED8-94E1-F69AAC33652F}"/>
              </a:ext>
            </a:extLst>
          </p:cNvPr>
          <p:cNvSpPr txBox="1"/>
          <p:nvPr/>
        </p:nvSpPr>
        <p:spPr>
          <a:xfrm>
            <a:off x="0" y="2571694"/>
            <a:ext cx="4316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注：</a:t>
            </a:r>
            <a:r>
              <a:rPr lang="zh-CN" altLang="en-US" sz="30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极限与连续的区别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3EACFCA-9BFA-4068-9CE9-55B8803583E2}"/>
              </a:ext>
            </a:extLst>
          </p:cNvPr>
          <p:cNvGrpSpPr/>
          <p:nvPr/>
        </p:nvGrpSpPr>
        <p:grpSpPr>
          <a:xfrm>
            <a:off x="1754752" y="924144"/>
            <a:ext cx="9182685" cy="1463253"/>
            <a:chOff x="1628454" y="2937450"/>
            <a:chExt cx="9182685" cy="146325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59D41F4-78C8-415E-ACF6-AC5314896F07}"/>
                </a:ext>
              </a:extLst>
            </p:cNvPr>
            <p:cNvSpPr/>
            <p:nvPr/>
          </p:nvSpPr>
          <p:spPr>
            <a:xfrm>
              <a:off x="1628454" y="2937450"/>
              <a:ext cx="4812762" cy="662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210D3F3-1DBE-4B32-A70D-6436515AF5F5}"/>
                </a:ext>
              </a:extLst>
            </p:cNvPr>
            <p:cNvSpPr/>
            <p:nvPr/>
          </p:nvSpPr>
          <p:spPr>
            <a:xfrm>
              <a:off x="6310974" y="3738020"/>
              <a:ext cx="615228" cy="662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A429AFB-4E1E-4396-9F0C-0EF8725694E8}"/>
                </a:ext>
              </a:extLst>
            </p:cNvPr>
            <p:cNvSpPr/>
            <p:nvPr/>
          </p:nvSpPr>
          <p:spPr>
            <a:xfrm>
              <a:off x="10499879" y="3734778"/>
              <a:ext cx="311260" cy="662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75F92A-1D12-4D9F-8B4B-F4BF5957F40A}"/>
              </a:ext>
            </a:extLst>
          </p:cNvPr>
          <p:cNvGrpSpPr/>
          <p:nvPr/>
        </p:nvGrpSpPr>
        <p:grpSpPr>
          <a:xfrm>
            <a:off x="0" y="3274351"/>
            <a:ext cx="12192000" cy="1613043"/>
            <a:chOff x="0" y="5244957"/>
            <a:chExt cx="12192000" cy="161304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9DCE231-0602-4390-99EC-657169819438}"/>
                </a:ext>
              </a:extLst>
            </p:cNvPr>
            <p:cNvSpPr/>
            <p:nvPr/>
          </p:nvSpPr>
          <p:spPr>
            <a:xfrm>
              <a:off x="0" y="5244957"/>
              <a:ext cx="12192000" cy="16130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32DEA29-58B3-46FE-AEC7-104A5442930B}"/>
                </a:ext>
              </a:extLst>
            </p:cNvPr>
            <p:cNvSpPr/>
            <p:nvPr/>
          </p:nvSpPr>
          <p:spPr>
            <a:xfrm>
              <a:off x="3834418" y="5322277"/>
              <a:ext cx="1081112" cy="553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42FE0D9-0141-4302-9D3F-624EE88DC395}"/>
                </a:ext>
              </a:extLst>
            </p:cNvPr>
            <p:cNvSpPr/>
            <p:nvPr/>
          </p:nvSpPr>
          <p:spPr>
            <a:xfrm>
              <a:off x="6395203" y="6250766"/>
              <a:ext cx="1920280" cy="553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6C9EB87-6AF4-4271-99E8-9C06929E0D97}"/>
                </a:ext>
              </a:extLst>
            </p:cNvPr>
            <p:cNvSpPr/>
            <p:nvPr/>
          </p:nvSpPr>
          <p:spPr>
            <a:xfrm>
              <a:off x="9952564" y="6254359"/>
              <a:ext cx="974769" cy="553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4B7178-1F45-462F-9A35-65248AAD561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87" y="5464967"/>
              <a:ext cx="11009376" cy="1286561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9870D01-2143-4741-8A55-BA04F19EE8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8" y="230690"/>
            <a:ext cx="10697871" cy="21079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8E7806-7B9D-4EA8-84B4-87CB155AB1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7" y="5437534"/>
            <a:ext cx="6882994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56DFC7-B31E-4B10-BAF6-90CB7EDF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918" y="163884"/>
            <a:ext cx="6537185" cy="5558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51B8F3-BD6A-4B70-B5F9-32F7B16E18FF}"/>
              </a:ext>
            </a:extLst>
          </p:cNvPr>
          <p:cNvSpPr txBox="1"/>
          <p:nvPr/>
        </p:nvSpPr>
        <p:spPr>
          <a:xfrm>
            <a:off x="5814019" y="214174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孤立点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B46C9B-E14E-47C3-9C31-1A88F629E807}"/>
              </a:ext>
            </a:extLst>
          </p:cNvPr>
          <p:cNvSpPr txBox="1"/>
          <p:nvPr/>
        </p:nvSpPr>
        <p:spPr>
          <a:xfrm>
            <a:off x="5767678" y="53943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505C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函数连续</a:t>
            </a:r>
          </a:p>
        </p:txBody>
      </p:sp>
    </p:spTree>
    <p:extLst>
      <p:ext uri="{BB962C8B-B14F-4D97-AF65-F5344CB8AC3E}">
        <p14:creationId xmlns:p14="http://schemas.microsoft.com/office/powerpoint/2010/main" val="169963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4DEC56-216E-41E4-B112-D8CDD942404D}"/>
              </a:ext>
            </a:extLst>
          </p:cNvPr>
          <p:cNvGrpSpPr/>
          <p:nvPr/>
        </p:nvGrpSpPr>
        <p:grpSpPr>
          <a:xfrm>
            <a:off x="184168" y="1386722"/>
            <a:ext cx="11825064" cy="3095784"/>
            <a:chOff x="184168" y="1386722"/>
            <a:chExt cx="11825064" cy="30957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2482B1A-76F3-42B6-AAE7-994EBE00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68" y="1386722"/>
              <a:ext cx="3476804" cy="30386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76954C-A2A9-40E5-B381-179D8E82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4801" y="1386722"/>
              <a:ext cx="3524431" cy="304815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FE1803-85FA-4E25-89B3-1032F5C58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8547" y="1386722"/>
              <a:ext cx="3514906" cy="3095784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17177C5-9063-4584-8DFD-C6889BFDAA44}"/>
                </a:ext>
              </a:extLst>
            </p:cNvPr>
            <p:cNvSpPr/>
            <p:nvPr/>
          </p:nvSpPr>
          <p:spPr>
            <a:xfrm>
              <a:off x="6049546" y="4009667"/>
              <a:ext cx="92907" cy="1124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A98B0D7-35F4-4E6B-91A3-79D0113C3289}"/>
                </a:ext>
              </a:extLst>
            </p:cNvPr>
            <p:cNvSpPr/>
            <p:nvPr/>
          </p:nvSpPr>
          <p:spPr>
            <a:xfrm>
              <a:off x="10181002" y="4009667"/>
              <a:ext cx="92907" cy="1124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1594FD0-B87E-4DDE-86B8-EFAA810B77FC}"/>
              </a:ext>
            </a:extLst>
          </p:cNvPr>
          <p:cNvSpPr txBox="1"/>
          <p:nvPr/>
        </p:nvSpPr>
        <p:spPr>
          <a:xfrm>
            <a:off x="1432723" y="45151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连续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79DD56-9888-4E2A-BFC6-65B9C55ADD55}"/>
              </a:ext>
            </a:extLst>
          </p:cNvPr>
          <p:cNvSpPr txBox="1"/>
          <p:nvPr/>
        </p:nvSpPr>
        <p:spPr>
          <a:xfrm>
            <a:off x="5024488" y="4515186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函数无定义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有极限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B9A036-17D8-4001-B1FE-2111CA468BE0}"/>
              </a:ext>
            </a:extLst>
          </p:cNvPr>
          <p:cNvSpPr txBox="1"/>
          <p:nvPr/>
        </p:nvSpPr>
        <p:spPr>
          <a:xfrm>
            <a:off x="9255601" y="4517053"/>
            <a:ext cx="1980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函数有定义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有极限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但不连续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482762-6955-47AD-BB28-2FE079C96873}"/>
              </a:ext>
            </a:extLst>
          </p:cNvPr>
          <p:cNvSpPr txBox="1"/>
          <p:nvPr/>
        </p:nvSpPr>
        <p:spPr>
          <a:xfrm>
            <a:off x="5913421" y="20687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可去间断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可改造为连续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C12988-D875-4C99-BC5F-19D1CE5AA3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98" y="6143812"/>
            <a:ext cx="2370125" cy="4443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DE2BD7-4229-4BF9-A66B-558AD24805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19" y="812273"/>
            <a:ext cx="3183941" cy="312725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324568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B2A10E74-EC25-4799-AE94-A8449FC2D2C1}"/>
              </a:ext>
            </a:extLst>
          </p:cNvPr>
          <p:cNvGrpSpPr/>
          <p:nvPr/>
        </p:nvGrpSpPr>
        <p:grpSpPr>
          <a:xfrm>
            <a:off x="8175869" y="1407219"/>
            <a:ext cx="4016133" cy="5470989"/>
            <a:chOff x="8175869" y="1407219"/>
            <a:chExt cx="4016133" cy="547098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62A811-1A41-4EE7-86BF-96FD85B0D274}"/>
                </a:ext>
              </a:extLst>
            </p:cNvPr>
            <p:cNvSpPr/>
            <p:nvPr/>
          </p:nvSpPr>
          <p:spPr>
            <a:xfrm>
              <a:off x="8195121" y="1407219"/>
              <a:ext cx="3996881" cy="54709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A153645-C237-4658-8812-D175C1499F96}"/>
                </a:ext>
              </a:extLst>
            </p:cNvPr>
            <p:cNvSpPr txBox="1"/>
            <p:nvPr/>
          </p:nvSpPr>
          <p:spPr>
            <a:xfrm>
              <a:off x="8175869" y="1485474"/>
              <a:ext cx="37972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定理（复合函数极限）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极限与连续的关系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B4A200-319B-4CA6-8385-85B35D5CEE13}"/>
              </a:ext>
            </a:extLst>
          </p:cNvPr>
          <p:cNvGrpSpPr/>
          <p:nvPr/>
        </p:nvGrpSpPr>
        <p:grpSpPr>
          <a:xfrm>
            <a:off x="-2" y="1387011"/>
            <a:ext cx="3996881" cy="5470989"/>
            <a:chOff x="-2" y="1387011"/>
            <a:chExt cx="3996881" cy="54709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541BF64-402D-4253-9D30-A1FA32D6B7BB}"/>
                </a:ext>
              </a:extLst>
            </p:cNvPr>
            <p:cNvGrpSpPr/>
            <p:nvPr/>
          </p:nvGrpSpPr>
          <p:grpSpPr>
            <a:xfrm>
              <a:off x="-2" y="1387011"/>
              <a:ext cx="3996881" cy="5470989"/>
              <a:chOff x="0" y="1387011"/>
              <a:chExt cx="3996881" cy="547098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3028D5F-B27F-4A14-AABA-98A049BEA1E9}"/>
                  </a:ext>
                </a:extLst>
              </p:cNvPr>
              <p:cNvSpPr/>
              <p:nvPr/>
            </p:nvSpPr>
            <p:spPr>
              <a:xfrm>
                <a:off x="0" y="1387011"/>
                <a:ext cx="3996881" cy="54709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1598205-C84D-40D6-B7DD-D5BEB429C05F}"/>
                  </a:ext>
                </a:extLst>
              </p:cNvPr>
              <p:cNvSpPr txBox="1"/>
              <p:nvPr/>
            </p:nvSpPr>
            <p:spPr>
              <a:xfrm>
                <a:off x="2" y="1485473"/>
                <a:ext cx="104626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accent1">
                        <a:lumMod val="75000"/>
                      </a:schemeClr>
                    </a:solidFill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定理</a:t>
                </a: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E47E2913-CD00-427C-9F5A-F1B47DFEDB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663" y="2347847"/>
                <a:ext cx="3743553" cy="2461564"/>
              </a:xfrm>
              <a:prstGeom prst="rect">
                <a:avLst/>
              </a:prstGeom>
            </p:spPr>
          </p:pic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6CA2B52-297D-43C5-B331-ABC57A7521F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1" y="5266250"/>
              <a:ext cx="3491179" cy="1411833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93A784-F989-4508-987D-5CCB7452EB97}"/>
              </a:ext>
            </a:extLst>
          </p:cNvPr>
          <p:cNvGrpSpPr/>
          <p:nvPr/>
        </p:nvGrpSpPr>
        <p:grpSpPr>
          <a:xfrm>
            <a:off x="3981962" y="1387011"/>
            <a:ext cx="4112479" cy="5470989"/>
            <a:chOff x="3981962" y="1387011"/>
            <a:chExt cx="4112479" cy="547098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B02061-EFC5-467F-83A6-03D3DD6560FE}"/>
                </a:ext>
              </a:extLst>
            </p:cNvPr>
            <p:cNvSpPr/>
            <p:nvPr/>
          </p:nvSpPr>
          <p:spPr>
            <a:xfrm>
              <a:off x="4097560" y="1387011"/>
              <a:ext cx="3996881" cy="54709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CE670B-7D21-4830-ADF1-28F112E7284F}"/>
                </a:ext>
              </a:extLst>
            </p:cNvPr>
            <p:cNvSpPr txBox="1"/>
            <p:nvPr/>
          </p:nvSpPr>
          <p:spPr>
            <a:xfrm>
              <a:off x="3981962" y="1485473"/>
              <a:ext cx="39968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定理（极限与四则运算）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B810EE5-FD33-4890-ACF1-370277737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823" y="2347847"/>
              <a:ext cx="3911802" cy="3703319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FA49196-CD19-448B-B97D-DA98577A11AE}"/>
              </a:ext>
            </a:extLst>
          </p:cNvPr>
          <p:cNvGrpSpPr/>
          <p:nvPr/>
        </p:nvGrpSpPr>
        <p:grpSpPr>
          <a:xfrm>
            <a:off x="8390708" y="3241916"/>
            <a:ext cx="3374106" cy="2886614"/>
            <a:chOff x="8390708" y="3241916"/>
            <a:chExt cx="3374106" cy="28866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7218366-B7EB-48BD-8CDB-53C3BB551D0A}"/>
                </a:ext>
              </a:extLst>
            </p:cNvPr>
            <p:cNvGrpSpPr/>
            <p:nvPr/>
          </p:nvGrpSpPr>
          <p:grpSpPr>
            <a:xfrm>
              <a:off x="8390708" y="3241916"/>
              <a:ext cx="3374106" cy="2886614"/>
              <a:chOff x="8407003" y="3296953"/>
              <a:chExt cx="3374106" cy="2886614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A3E731E-3571-4311-87B4-40CB5F849925}"/>
                  </a:ext>
                </a:extLst>
              </p:cNvPr>
              <p:cNvSpPr/>
              <p:nvPr/>
            </p:nvSpPr>
            <p:spPr>
              <a:xfrm>
                <a:off x="8407003" y="3296953"/>
                <a:ext cx="2080811" cy="40106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4D07BD7-2A2A-4BA9-BDAC-8CCAA2754706}"/>
                  </a:ext>
                </a:extLst>
              </p:cNvPr>
              <p:cNvSpPr/>
              <p:nvPr/>
            </p:nvSpPr>
            <p:spPr>
              <a:xfrm>
                <a:off x="8407004" y="4925186"/>
                <a:ext cx="3374105" cy="125838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1000DA0-9306-4EB5-A40C-01A3180CD61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760" y="5118906"/>
              <a:ext cx="3226002" cy="819302"/>
            </a:xfrm>
            <a:prstGeom prst="rect">
              <a:avLst/>
            </a:prstGeom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677305D6-D029-4A38-9464-199B1F5EF4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0" y="2305311"/>
            <a:ext cx="2754172" cy="192938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ED975E-16F6-48B4-83EE-5DD185E3954D}"/>
              </a:ext>
            </a:extLst>
          </p:cNvPr>
          <p:cNvGrpSpPr/>
          <p:nvPr/>
        </p:nvGrpSpPr>
        <p:grpSpPr>
          <a:xfrm>
            <a:off x="8791074" y="2039471"/>
            <a:ext cx="3120189" cy="3575267"/>
            <a:chOff x="8791074" y="2039471"/>
            <a:chExt cx="3120189" cy="35752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017F34E-0C09-4B83-97A6-74EEFC3FFBC1}"/>
                </a:ext>
              </a:extLst>
            </p:cNvPr>
            <p:cNvGrpSpPr/>
            <p:nvPr/>
          </p:nvGrpSpPr>
          <p:grpSpPr>
            <a:xfrm>
              <a:off x="9264316" y="2039471"/>
              <a:ext cx="2646947" cy="3575267"/>
              <a:chOff x="9264316" y="2039471"/>
              <a:chExt cx="2646947" cy="3575267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75C37C5-0035-42D3-B999-A138EE0CDEC7}"/>
                  </a:ext>
                </a:extLst>
              </p:cNvPr>
              <p:cNvSpPr/>
              <p:nvPr/>
            </p:nvSpPr>
            <p:spPr>
              <a:xfrm>
                <a:off x="9264316" y="2039471"/>
                <a:ext cx="2646947" cy="58383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900" b="1" dirty="0"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极限计算中使用换元法</a:t>
                </a:r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23406E8A-11BF-4618-996C-B333392A1C92}"/>
                  </a:ext>
                </a:extLst>
              </p:cNvPr>
              <p:cNvCxnSpPr/>
              <p:nvPr/>
            </p:nvCxnSpPr>
            <p:spPr>
              <a:xfrm>
                <a:off x="9798518" y="4143677"/>
                <a:ext cx="673001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27AC488-F9ED-4893-8499-91949A463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7254" y="5537736"/>
                <a:ext cx="302232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D6DAD00-B1FB-4FE5-8699-A2D3FA45F97C}"/>
                  </a:ext>
                </a:extLst>
              </p:cNvPr>
              <p:cNvCxnSpPr/>
              <p:nvPr/>
            </p:nvCxnSpPr>
            <p:spPr>
              <a:xfrm>
                <a:off x="9686223" y="5614738"/>
                <a:ext cx="673001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923F0F-BCE6-4F27-8D4F-A019BFBD29E8}"/>
                </a:ext>
              </a:extLst>
            </p:cNvPr>
            <p:cNvCxnSpPr/>
            <p:nvPr/>
          </p:nvCxnSpPr>
          <p:spPr>
            <a:xfrm>
              <a:off x="8791074" y="4281639"/>
              <a:ext cx="673001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02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35B0A9-AFD0-4AAE-B87A-D6CED75D9E81}"/>
              </a:ext>
            </a:extLst>
          </p:cNvPr>
          <p:cNvSpPr/>
          <p:nvPr/>
        </p:nvSpPr>
        <p:spPr>
          <a:xfrm>
            <a:off x="2921320" y="5803802"/>
            <a:ext cx="3445845" cy="6217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CD2690-8EC2-4CE9-81D8-0F3AF054AC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7" y="5906385"/>
            <a:ext cx="9916973" cy="6217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B8478A-1C5C-4EDB-8E17-E372EA187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74" y="2105259"/>
            <a:ext cx="7034521" cy="362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468DDD-DC40-4C10-BB68-DC11420A2B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" y="1683098"/>
            <a:ext cx="11180065" cy="6339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B5E665-E80A-4859-8F17-C207CD493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7" y="369104"/>
            <a:ext cx="1152584" cy="10541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8D391D-8846-4DC5-9C60-DE1F4D77D4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13" y="3455985"/>
            <a:ext cx="3279344" cy="923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9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FDAEE8BF-6262-4644-8590-654E6FE1EEF7}"/>
              </a:ext>
            </a:extLst>
          </p:cNvPr>
          <p:cNvGrpSpPr/>
          <p:nvPr/>
        </p:nvGrpSpPr>
        <p:grpSpPr>
          <a:xfrm>
            <a:off x="0" y="1389282"/>
            <a:ext cx="12192000" cy="2620386"/>
            <a:chOff x="4966050" y="1550944"/>
            <a:chExt cx="7225950" cy="53070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028D5F-B27F-4A14-AABA-98A049BEA1E9}"/>
                </a:ext>
              </a:extLst>
            </p:cNvPr>
            <p:cNvSpPr/>
            <p:nvPr/>
          </p:nvSpPr>
          <p:spPr>
            <a:xfrm>
              <a:off x="4966050" y="1550944"/>
              <a:ext cx="7225950" cy="5307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1598205-C84D-40D6-B7DD-D5BEB429C05F}"/>
                </a:ext>
              </a:extLst>
            </p:cNvPr>
            <p:cNvSpPr txBox="1"/>
            <p:nvPr/>
          </p:nvSpPr>
          <p:spPr>
            <a:xfrm>
              <a:off x="4966050" y="1599663"/>
              <a:ext cx="12955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定理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夹挤定理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E6969-9B6F-47E6-88DF-FF68F0A770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9" y="1555090"/>
            <a:ext cx="11107523" cy="2357627"/>
          </a:xfrm>
          <a:prstGeom prst="rect">
            <a:avLst/>
          </a:prstGeom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241FAF7-89CC-483C-AD7D-062EA5B62A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" y="4143156"/>
            <a:ext cx="9407043" cy="1286561"/>
          </a:xfrm>
          <a:prstGeom prst="rect">
            <a:avLst/>
          </a:prstGeom>
          <a:ln>
            <a:noFill/>
          </a:ln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D987060-6E67-46BF-A785-A2259963F9BD}"/>
              </a:ext>
            </a:extLst>
          </p:cNvPr>
          <p:cNvSpPr/>
          <p:nvPr/>
        </p:nvSpPr>
        <p:spPr>
          <a:xfrm>
            <a:off x="11880540" y="6303033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94F1C0E-3ED3-44D9-987F-A2CD3D5610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" y="5679931"/>
            <a:ext cx="8993124" cy="5440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226E4D-7610-4EE9-A1BE-7A56494324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5" y="860466"/>
            <a:ext cx="10898429" cy="5269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8D5A48-B70A-495B-8DE5-AEF200F582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9" y="26191"/>
            <a:ext cx="2378964" cy="526999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5CAFFEB-B4F5-495F-97BD-77C65D9BF21D}"/>
              </a:ext>
            </a:extLst>
          </p:cNvPr>
          <p:cNvSpPr/>
          <p:nvPr/>
        </p:nvSpPr>
        <p:spPr>
          <a:xfrm>
            <a:off x="11853742" y="926214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592FE5-FFFE-4AE4-A559-C1C910F4C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3" y="1742765"/>
            <a:ext cx="6936070" cy="47013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9302E5-47C7-41F8-B014-9A908EDC4BAE}"/>
              </a:ext>
            </a:extLst>
          </p:cNvPr>
          <p:cNvSpPr txBox="1"/>
          <p:nvPr/>
        </p:nvSpPr>
        <p:spPr>
          <a:xfrm>
            <a:off x="48898" y="12691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4823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函数的可去间断点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110512-F24A-4F3E-BDB9-796AAC6C7BAD}"/>
              </a:ext>
            </a:extLst>
          </p:cNvPr>
          <p:cNvSpPr/>
          <p:nvPr/>
        </p:nvSpPr>
        <p:spPr>
          <a:xfrm>
            <a:off x="0" y="1287359"/>
            <a:ext cx="12192000" cy="3685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D31487-187E-4BED-AE4E-F94C139A5EB7}"/>
              </a:ext>
            </a:extLst>
          </p:cNvPr>
          <p:cNvSpPr txBox="1"/>
          <p:nvPr/>
        </p:nvSpPr>
        <p:spPr>
          <a:xfrm>
            <a:off x="0" y="1409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0A9C3B-72B3-4C50-9B86-8CF695462E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4" y="1536390"/>
            <a:ext cx="9884970" cy="32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C74CCDA-A2E0-42C6-AA97-5DBA99BF2552}"/>
              </a:ext>
            </a:extLst>
          </p:cNvPr>
          <p:cNvGrpSpPr/>
          <p:nvPr/>
        </p:nvGrpSpPr>
        <p:grpSpPr>
          <a:xfrm>
            <a:off x="0" y="1326352"/>
            <a:ext cx="12192000" cy="3110247"/>
            <a:chOff x="0" y="1326352"/>
            <a:chExt cx="12192000" cy="284138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4074943-4E52-4F44-A2AA-91B8D551C1FD}"/>
                </a:ext>
              </a:extLst>
            </p:cNvPr>
            <p:cNvSpPr/>
            <p:nvPr/>
          </p:nvSpPr>
          <p:spPr>
            <a:xfrm>
              <a:off x="0" y="1326352"/>
              <a:ext cx="12192000" cy="28413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0682D2-3D1D-4F81-A232-7BFD20A656E4}"/>
                </a:ext>
              </a:extLst>
            </p:cNvPr>
            <p:cNvSpPr txBox="1"/>
            <p:nvPr/>
          </p:nvSpPr>
          <p:spPr>
            <a:xfrm>
              <a:off x="0" y="1409352"/>
              <a:ext cx="1046267" cy="506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定义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3AF5379-05C5-47FB-B540-D029A6B8EFEF}"/>
              </a:ext>
            </a:extLst>
          </p:cNvPr>
          <p:cNvGrpSpPr/>
          <p:nvPr/>
        </p:nvGrpSpPr>
        <p:grpSpPr>
          <a:xfrm>
            <a:off x="1046267" y="2196384"/>
            <a:ext cx="2154826" cy="3896822"/>
            <a:chOff x="1046267" y="2196384"/>
            <a:chExt cx="2154826" cy="389682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D57E671-5E13-4BB0-9FA0-C71A5D3F68E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67" y="5764632"/>
              <a:ext cx="1822094" cy="328574"/>
            </a:xfrm>
            <a:prstGeom prst="rect">
              <a:avLst/>
            </a:prstGeom>
            <a:solidFill>
              <a:srgbClr val="FFC000"/>
            </a:solidFill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9E4AD48-2881-4A81-AE36-42EE44F10033}"/>
                </a:ext>
              </a:extLst>
            </p:cNvPr>
            <p:cNvSpPr/>
            <p:nvPr/>
          </p:nvSpPr>
          <p:spPr>
            <a:xfrm>
              <a:off x="2089665" y="2196384"/>
              <a:ext cx="1111428" cy="683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函数的连续性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FFFA65-EBF5-4ABE-997E-00165AF20F76}"/>
              </a:ext>
            </a:extLst>
          </p:cNvPr>
          <p:cNvSpPr txBox="1"/>
          <p:nvPr/>
        </p:nvSpPr>
        <p:spPr>
          <a:xfrm>
            <a:off x="0" y="4508301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注：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96B614-2770-4896-A989-13E9BBD4C950}"/>
              </a:ext>
            </a:extLst>
          </p:cNvPr>
          <p:cNvGrpSpPr/>
          <p:nvPr/>
        </p:nvGrpSpPr>
        <p:grpSpPr>
          <a:xfrm>
            <a:off x="1035294" y="2297903"/>
            <a:ext cx="10195155" cy="2735934"/>
            <a:chOff x="1035294" y="2297903"/>
            <a:chExt cx="10195155" cy="273593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F10D14-DDC6-4451-A24C-9516C7E3A9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4" y="4668991"/>
              <a:ext cx="3795675" cy="36484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3EB56F6-7548-4655-A051-1559C2CDAB13}"/>
                </a:ext>
              </a:extLst>
            </p:cNvPr>
            <p:cNvSpPr/>
            <p:nvPr/>
          </p:nvSpPr>
          <p:spPr>
            <a:xfrm>
              <a:off x="10385817" y="2297903"/>
              <a:ext cx="844632" cy="519765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42CE19-0F06-4193-94CE-AB8C8D7BBD25}"/>
              </a:ext>
            </a:extLst>
          </p:cNvPr>
          <p:cNvGrpSpPr/>
          <p:nvPr/>
        </p:nvGrpSpPr>
        <p:grpSpPr>
          <a:xfrm>
            <a:off x="1035294" y="2879884"/>
            <a:ext cx="11010245" cy="2695188"/>
            <a:chOff x="1035294" y="2879884"/>
            <a:chExt cx="11010245" cy="269518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2CEFEED-60D4-488D-A2BF-382111FD93FE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035294" y="2879884"/>
              <a:ext cx="11010245" cy="2695188"/>
              <a:chOff x="1035294" y="2879884"/>
              <a:chExt cx="11010245" cy="2695188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F62C650-E3BE-4DAE-9C63-90771A075B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294" y="5193158"/>
                <a:ext cx="6140501" cy="3819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</p:pic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5BB8774-FE33-464A-9F76-28B0FA5DB782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5572283" y="2879884"/>
                <a:ext cx="647325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E3C7A2-DF65-41F3-B26F-EE7B0F2D77F0}"/>
                </a:ext>
              </a:extLst>
            </p:cNvPr>
            <p:cNvSpPr/>
            <p:nvPr/>
          </p:nvSpPr>
          <p:spPr>
            <a:xfrm>
              <a:off x="8588286" y="4778258"/>
              <a:ext cx="2091501" cy="72793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局部性质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E771D9A-4618-4E51-9FEF-64337662E6B6}"/>
              </a:ext>
            </a:extLst>
          </p:cNvPr>
          <p:cNvGrpSpPr/>
          <p:nvPr/>
        </p:nvGrpSpPr>
        <p:grpSpPr>
          <a:xfrm>
            <a:off x="1046267" y="2196384"/>
            <a:ext cx="4260799" cy="4466163"/>
            <a:chOff x="1046267" y="2196384"/>
            <a:chExt cx="4260799" cy="446616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E5AA-0886-4895-8D80-4E5F737C3AD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67" y="6282766"/>
              <a:ext cx="4260799" cy="379781"/>
            </a:xfrm>
            <a:prstGeom prst="rect">
              <a:avLst/>
            </a:prstGeom>
            <a:solidFill>
              <a:srgbClr val="92D050"/>
            </a:solidFill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129281-1079-40CC-975E-7FAE43DDA973}"/>
                </a:ext>
              </a:extLst>
            </p:cNvPr>
            <p:cNvSpPr/>
            <p:nvPr/>
          </p:nvSpPr>
          <p:spPr>
            <a:xfrm>
              <a:off x="3319120" y="2196384"/>
              <a:ext cx="1111429" cy="68349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F8D45C-FD8B-4090-8A41-29767C0EE952}"/>
              </a:ext>
            </a:extLst>
          </p:cNvPr>
          <p:cNvGrpSpPr/>
          <p:nvPr/>
        </p:nvGrpSpPr>
        <p:grpSpPr>
          <a:xfrm>
            <a:off x="2089665" y="2927605"/>
            <a:ext cx="2340883" cy="369332"/>
            <a:chOff x="2089665" y="2978816"/>
            <a:chExt cx="2340883" cy="3693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E152C50-BFD3-47F8-9A26-DC45E3A67A9E}"/>
                </a:ext>
              </a:extLst>
            </p:cNvPr>
            <p:cNvSpPr txBox="1"/>
            <p:nvPr/>
          </p:nvSpPr>
          <p:spPr>
            <a:xfrm>
              <a:off x="2089665" y="2978816"/>
              <a:ext cx="111142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epsilon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E9506BF-1357-4451-BB63-1B8BB4767E8F}"/>
                </a:ext>
              </a:extLst>
            </p:cNvPr>
            <p:cNvSpPr txBox="1"/>
            <p:nvPr/>
          </p:nvSpPr>
          <p:spPr>
            <a:xfrm>
              <a:off x="3319120" y="2978816"/>
              <a:ext cx="1111428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delta</a:t>
              </a:r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6277174-9AE6-4801-B5A1-BDC664A8C2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3" y="1514380"/>
            <a:ext cx="11009376" cy="2731008"/>
          </a:xfrm>
          <a:prstGeom prst="rect">
            <a:avLst/>
          </a:prstGeom>
        </p:spPr>
      </p:pic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D782613-FFFD-4468-BEC3-304EC4431F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81718" y="3010671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6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2192000" cy="1828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EDB9B9-60D6-415D-A0CF-EE08D4188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9" y="26190"/>
            <a:ext cx="9577731" cy="1666341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96C638A-126A-47A0-BE1F-F3E67756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90" y="2252203"/>
            <a:ext cx="8884618" cy="45251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6E464C-F5D6-4B6B-9DBA-2E20C20D18AF}"/>
              </a:ext>
            </a:extLst>
          </p:cNvPr>
          <p:cNvSpPr txBox="1"/>
          <p:nvPr/>
        </p:nvSpPr>
        <p:spPr>
          <a:xfrm>
            <a:off x="0" y="66650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0264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13D872-EA32-45E7-AA00-8B2A082DED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" y="2629669"/>
            <a:ext cx="10337293" cy="4267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C2766C-A2B7-42F1-9E30-F424D8786CEC}"/>
              </a:ext>
            </a:extLst>
          </p:cNvPr>
          <p:cNvSpPr/>
          <p:nvPr/>
        </p:nvSpPr>
        <p:spPr>
          <a:xfrm>
            <a:off x="11612108" y="5433124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C17EAB-3E71-4501-8CC1-BAF08DE41E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4" y="677368"/>
            <a:ext cx="9159547" cy="18007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3696D1-CBB7-47A8-9D03-4677E3410B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" y="3429000"/>
            <a:ext cx="8073543" cy="22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函数的单侧极限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110512-F24A-4F3E-BDB9-796AAC6C7BAD}"/>
              </a:ext>
            </a:extLst>
          </p:cNvPr>
          <p:cNvSpPr/>
          <p:nvPr/>
        </p:nvSpPr>
        <p:spPr>
          <a:xfrm>
            <a:off x="0" y="1287359"/>
            <a:ext cx="12192000" cy="3106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D31487-187E-4BED-AE4E-F94C139A5EB7}"/>
              </a:ext>
            </a:extLst>
          </p:cNvPr>
          <p:cNvSpPr txBox="1"/>
          <p:nvPr/>
        </p:nvSpPr>
        <p:spPr>
          <a:xfrm>
            <a:off x="0" y="1409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E0D72AB-3DED-4A44-9967-D39F346F3C49}"/>
              </a:ext>
            </a:extLst>
          </p:cNvPr>
          <p:cNvGrpSpPr/>
          <p:nvPr/>
        </p:nvGrpSpPr>
        <p:grpSpPr>
          <a:xfrm>
            <a:off x="25260" y="4520970"/>
            <a:ext cx="9916125" cy="1674505"/>
            <a:chOff x="41710" y="4519162"/>
            <a:chExt cx="9916125" cy="167450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80F5C9-4E68-4CF2-9C21-FFE4CB87CBC9}"/>
                </a:ext>
              </a:extLst>
            </p:cNvPr>
            <p:cNvSpPr txBox="1"/>
            <p:nvPr/>
          </p:nvSpPr>
          <p:spPr>
            <a:xfrm>
              <a:off x="41710" y="4519162"/>
              <a:ext cx="10462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1"/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rPr>
                <a:t>注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945526A-4079-41D8-9B3B-895FFF51579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4" y="4621206"/>
              <a:ext cx="9104071" cy="1572461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937BE87-E9ED-4D6D-BBFF-4AE9CA4608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" y="6376214"/>
            <a:ext cx="8086344" cy="366979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B434C36-A934-4041-9AF4-3ED486C0787D}"/>
              </a:ext>
            </a:extLst>
          </p:cNvPr>
          <p:cNvGrpSpPr/>
          <p:nvPr/>
        </p:nvGrpSpPr>
        <p:grpSpPr>
          <a:xfrm>
            <a:off x="1369075" y="1486563"/>
            <a:ext cx="7565981" cy="1549649"/>
            <a:chOff x="1369075" y="1486563"/>
            <a:chExt cx="7565981" cy="154964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E439349-9EA6-422D-921B-3ED0DECDF5A5}"/>
                </a:ext>
              </a:extLst>
            </p:cNvPr>
            <p:cNvSpPr/>
            <p:nvPr/>
          </p:nvSpPr>
          <p:spPr>
            <a:xfrm>
              <a:off x="1369075" y="1854059"/>
              <a:ext cx="348583" cy="42941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5CD7D9-7403-4B6A-9133-EB21F9A11AB8}"/>
                </a:ext>
              </a:extLst>
            </p:cNvPr>
            <p:cNvSpPr/>
            <p:nvPr/>
          </p:nvSpPr>
          <p:spPr>
            <a:xfrm>
              <a:off x="3890832" y="1486563"/>
              <a:ext cx="1656191" cy="42941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D8B680-8712-4830-83B0-965D91C9AC74}"/>
                </a:ext>
              </a:extLst>
            </p:cNvPr>
            <p:cNvSpPr/>
            <p:nvPr/>
          </p:nvSpPr>
          <p:spPr>
            <a:xfrm>
              <a:off x="6372603" y="2604955"/>
              <a:ext cx="2562453" cy="4312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3921130-F03D-4155-93BB-46C31B3A34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" y="1536389"/>
            <a:ext cx="11066986" cy="26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ECA487-F9BD-40FF-9563-8D6FFA02D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0" y="610682"/>
            <a:ext cx="10704271" cy="33284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4816966-0C46-4746-B8A7-D3EB1D17D8CF}"/>
              </a:ext>
            </a:extLst>
          </p:cNvPr>
          <p:cNvSpPr txBox="1">
            <a:spLocks/>
          </p:cNvSpPr>
          <p:nvPr/>
        </p:nvSpPr>
        <p:spPr>
          <a:xfrm>
            <a:off x="0" y="1203158"/>
            <a:ext cx="12192000" cy="813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36CB23-5327-4ACD-910D-D7D01B00F3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9" y="1246474"/>
            <a:ext cx="1374038" cy="7232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E59E1F-EAA9-4015-989E-FCB9028BD1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41" y="2290849"/>
            <a:ext cx="5739384" cy="25176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2961BE7-0A31-4637-8B9E-B966A3746A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6" y="5282158"/>
            <a:ext cx="4849674" cy="49286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33D2D5A-3960-49C1-B6AF-E1755C1265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46" y="2314073"/>
            <a:ext cx="4274248" cy="4458481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BC598FA1-EA7E-40F0-9D0E-DF909BDD1BE5}"/>
              </a:ext>
            </a:extLst>
          </p:cNvPr>
          <p:cNvGrpSpPr/>
          <p:nvPr/>
        </p:nvGrpSpPr>
        <p:grpSpPr>
          <a:xfrm>
            <a:off x="8142973" y="4510970"/>
            <a:ext cx="3033016" cy="497129"/>
            <a:chOff x="8142973" y="4510970"/>
            <a:chExt cx="3033016" cy="497129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1FC4700A-4BF9-4F85-A2EA-4F4ABF4946FB}"/>
                </a:ext>
              </a:extLst>
            </p:cNvPr>
            <p:cNvSpPr/>
            <p:nvPr/>
          </p:nvSpPr>
          <p:spPr>
            <a:xfrm>
              <a:off x="8142973" y="4588844"/>
              <a:ext cx="640080" cy="283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D78FC5D-F677-4D02-8075-73C9723B118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1571" y="4510970"/>
              <a:ext cx="2274418" cy="497129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ACAA8A3-6589-4590-8B70-17B0EA411F51}"/>
              </a:ext>
            </a:extLst>
          </p:cNvPr>
          <p:cNvGrpSpPr/>
          <p:nvPr/>
        </p:nvGrpSpPr>
        <p:grpSpPr>
          <a:xfrm>
            <a:off x="5504046" y="5883539"/>
            <a:ext cx="3074393" cy="727557"/>
            <a:chOff x="5518484" y="5885673"/>
            <a:chExt cx="3074393" cy="727557"/>
          </a:xfrm>
        </p:grpSpPr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53C10D7B-3624-4782-9171-FE85149F756F}"/>
                </a:ext>
              </a:extLst>
            </p:cNvPr>
            <p:cNvSpPr/>
            <p:nvPr/>
          </p:nvSpPr>
          <p:spPr>
            <a:xfrm>
              <a:off x="5518484" y="6184389"/>
              <a:ext cx="640080" cy="283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5BF6A5A7-399C-4049-8A04-C775688C11D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865" y="5885673"/>
              <a:ext cx="2236012" cy="727557"/>
            </a:xfrm>
            <a:prstGeom prst="rect">
              <a:avLst/>
            </a:prstGeom>
          </p:spPr>
        </p:pic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7B2AAA50-8A64-4495-A4C3-7D5AC672B858}"/>
              </a:ext>
            </a:extLst>
          </p:cNvPr>
          <p:cNvSpPr/>
          <p:nvPr/>
        </p:nvSpPr>
        <p:spPr>
          <a:xfrm>
            <a:off x="11710151" y="6182255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92FCE6D-6E14-4C57-9E92-42F800936C6E}"/>
              </a:ext>
            </a:extLst>
          </p:cNvPr>
          <p:cNvGrpSpPr/>
          <p:nvPr/>
        </p:nvGrpSpPr>
        <p:grpSpPr>
          <a:xfrm>
            <a:off x="8684070" y="5282158"/>
            <a:ext cx="2774750" cy="1324272"/>
            <a:chOff x="8684070" y="5282158"/>
            <a:chExt cx="2774750" cy="1324272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88B7568-60C4-4272-B6D5-7CC73A98E9E2}"/>
                </a:ext>
              </a:extLst>
            </p:cNvPr>
            <p:cNvGrpSpPr/>
            <p:nvPr/>
          </p:nvGrpSpPr>
          <p:grpSpPr>
            <a:xfrm>
              <a:off x="8684070" y="5883140"/>
              <a:ext cx="2774750" cy="723290"/>
              <a:chOff x="8684070" y="5883140"/>
              <a:chExt cx="2774750" cy="72329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64B9EC8-4511-4FFF-BB5D-8734ACDEEC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3366" y="5883140"/>
                <a:ext cx="2035454" cy="723290"/>
              </a:xfrm>
              <a:prstGeom prst="rect">
                <a:avLst/>
              </a:prstGeom>
            </p:spPr>
          </p:pic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764135BB-DD91-4415-8891-AE78AC28F51B}"/>
                  </a:ext>
                </a:extLst>
              </p:cNvPr>
              <p:cNvSpPr/>
              <p:nvPr/>
            </p:nvSpPr>
            <p:spPr>
              <a:xfrm>
                <a:off x="8684070" y="6104945"/>
                <a:ext cx="640080" cy="2839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CE5A9A7-40BD-45D2-8336-898C0514E211}"/>
                </a:ext>
              </a:extLst>
            </p:cNvPr>
            <p:cNvSpPr txBox="1"/>
            <p:nvPr/>
          </p:nvSpPr>
          <p:spPr>
            <a:xfrm>
              <a:off x="9988842" y="5282158"/>
              <a:ext cx="1107996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偶函数</a:t>
              </a: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E249B90E-4469-4547-89D9-B47925D4EC11}"/>
              </a:ext>
            </a:extLst>
          </p:cNvPr>
          <p:cNvSpPr/>
          <p:nvPr/>
        </p:nvSpPr>
        <p:spPr>
          <a:xfrm>
            <a:off x="8463013" y="2738148"/>
            <a:ext cx="1525829" cy="54560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C4CAD1-9B77-46E0-81AD-423C12D658D6}"/>
              </a:ext>
            </a:extLst>
          </p:cNvPr>
          <p:cNvSpPr txBox="1"/>
          <p:nvPr/>
        </p:nvSpPr>
        <p:spPr>
          <a:xfrm>
            <a:off x="24407" y="1334435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5880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4816966-0C46-4746-B8A7-D3EB1D17D8CF}"/>
              </a:ext>
            </a:extLst>
          </p:cNvPr>
          <p:cNvSpPr txBox="1">
            <a:spLocks/>
          </p:cNvSpPr>
          <p:nvPr/>
        </p:nvSpPr>
        <p:spPr>
          <a:xfrm>
            <a:off x="0" y="-19251"/>
            <a:ext cx="12192000" cy="813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57C2B8-2BCE-4263-91E2-3AA81C77C5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6" y="0"/>
            <a:ext cx="3876750" cy="723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EC2C20-8767-4FA6-A6C7-1A58CDC903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8" y="1157733"/>
            <a:ext cx="6637632" cy="5910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C169047-D0BB-4838-BFB5-6D654BE838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8" y="2723811"/>
            <a:ext cx="8826702" cy="94091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A1E91D0-77C4-4300-9792-9A66C187BCC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8" y="4726760"/>
            <a:ext cx="8075675" cy="1051864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F7013CD4-40B3-45E8-A298-8530B0FAB581}"/>
              </a:ext>
            </a:extLst>
          </p:cNvPr>
          <p:cNvSpPr/>
          <p:nvPr/>
        </p:nvSpPr>
        <p:spPr>
          <a:xfrm>
            <a:off x="11705261" y="6182255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0AB696-BC23-49B6-8215-5BE3122513EC}"/>
              </a:ext>
            </a:extLst>
          </p:cNvPr>
          <p:cNvSpPr txBox="1"/>
          <p:nvPr/>
        </p:nvSpPr>
        <p:spPr>
          <a:xfrm>
            <a:off x="0" y="110566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5944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110512-F24A-4F3E-BDB9-796AAC6C7BAD}"/>
              </a:ext>
            </a:extLst>
          </p:cNvPr>
          <p:cNvSpPr/>
          <p:nvPr/>
        </p:nvSpPr>
        <p:spPr>
          <a:xfrm>
            <a:off x="0" y="1327251"/>
            <a:ext cx="12192000" cy="5530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61D44-10BD-4A21-A2D0-DED2E4FD6A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5" y="2969924"/>
            <a:ext cx="10868562" cy="10646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函数的间断点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D31487-187E-4BED-AE4E-F94C139A5EB7}"/>
              </a:ext>
            </a:extLst>
          </p:cNvPr>
          <p:cNvSpPr txBox="1"/>
          <p:nvPr/>
        </p:nvSpPr>
        <p:spPr>
          <a:xfrm>
            <a:off x="0" y="1409352"/>
            <a:ext cx="104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定义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483681B-381F-458C-96A9-65DA200B3D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5" y="4556107"/>
            <a:ext cx="7162498" cy="88757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8DDC089-38CD-4EAC-8023-B081037CDB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5" y="1530960"/>
            <a:ext cx="7156097" cy="9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4816966-0C46-4746-B8A7-D3EB1D17D8CF}"/>
              </a:ext>
            </a:extLst>
          </p:cNvPr>
          <p:cNvSpPr txBox="1">
            <a:spLocks/>
          </p:cNvSpPr>
          <p:nvPr/>
        </p:nvSpPr>
        <p:spPr>
          <a:xfrm>
            <a:off x="0" y="-19251"/>
            <a:ext cx="12192000" cy="789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FE7231-ACAC-45BA-8B18-D7A16A7308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34" y="2657542"/>
            <a:ext cx="4548835" cy="24707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3EFD3B-57C8-4D35-AD14-8B581E8E4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93" y="1265467"/>
            <a:ext cx="3928712" cy="52548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A71AAE6-A6CF-41BB-BE97-45888CBE1192}"/>
              </a:ext>
            </a:extLst>
          </p:cNvPr>
          <p:cNvSpPr/>
          <p:nvPr/>
        </p:nvSpPr>
        <p:spPr>
          <a:xfrm>
            <a:off x="11710151" y="6182255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60B0A03-4FA2-4068-ADBA-1FEF50B7A4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7" y="19251"/>
            <a:ext cx="5519622" cy="7254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A4F1642-847C-4482-93E4-BA5B4D68A0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52" y="132613"/>
            <a:ext cx="4011158" cy="3328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E18F78-6D2C-43C6-A82A-7060CC8AE832}"/>
              </a:ext>
            </a:extLst>
          </p:cNvPr>
          <p:cNvSpPr txBox="1"/>
          <p:nvPr/>
        </p:nvSpPr>
        <p:spPr>
          <a:xfrm>
            <a:off x="0" y="60675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7991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4816966-0C46-4746-B8A7-D3EB1D17D8CF}"/>
              </a:ext>
            </a:extLst>
          </p:cNvPr>
          <p:cNvSpPr txBox="1">
            <a:spLocks/>
          </p:cNvSpPr>
          <p:nvPr/>
        </p:nvSpPr>
        <p:spPr>
          <a:xfrm>
            <a:off x="0" y="-33688"/>
            <a:ext cx="12192000" cy="789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1B5A096-32DB-42FF-9C56-3B18C1E19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77" y="1237448"/>
            <a:ext cx="4907279" cy="9387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6A16FC-FB7B-41DE-B997-0837DB26A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71" y="1193675"/>
            <a:ext cx="3879458" cy="5433728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E8D3EFF0-B387-41F6-B6BC-1C582A8B6C81}"/>
              </a:ext>
            </a:extLst>
          </p:cNvPr>
          <p:cNvGrpSpPr/>
          <p:nvPr/>
        </p:nvGrpSpPr>
        <p:grpSpPr>
          <a:xfrm>
            <a:off x="4600876" y="2703249"/>
            <a:ext cx="7591124" cy="4154752"/>
            <a:chOff x="4600876" y="2703249"/>
            <a:chExt cx="7591124" cy="415475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9C1D20-5911-4F95-B210-05E25A9659FF}"/>
                </a:ext>
              </a:extLst>
            </p:cNvPr>
            <p:cNvSpPr/>
            <p:nvPr/>
          </p:nvSpPr>
          <p:spPr>
            <a:xfrm>
              <a:off x="4600876" y="2703249"/>
              <a:ext cx="7591124" cy="13764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1BBDB0-0D8D-4632-A12E-B988CD7607F7}"/>
                </a:ext>
              </a:extLst>
            </p:cNvPr>
            <p:cNvSpPr/>
            <p:nvPr/>
          </p:nvSpPr>
          <p:spPr>
            <a:xfrm>
              <a:off x="4600876" y="4079663"/>
              <a:ext cx="7591124" cy="2778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E1A9A9C-3F29-482E-B421-05306BF2A7E3}"/>
              </a:ext>
            </a:extLst>
          </p:cNvPr>
          <p:cNvSpPr txBox="1"/>
          <p:nvPr/>
        </p:nvSpPr>
        <p:spPr>
          <a:xfrm>
            <a:off x="4594059" y="2738774"/>
            <a:ext cx="1217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定理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C0CF7E-DE5C-4D19-9E8B-1398BD26D5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95" y="2861950"/>
            <a:ext cx="4107180" cy="1094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5F72EB-7925-4F3F-91C4-E6351E266A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21" y="4384964"/>
            <a:ext cx="7002475" cy="108386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0A843CA-F14E-4014-8815-C130EE7B3F77}"/>
              </a:ext>
            </a:extLst>
          </p:cNvPr>
          <p:cNvSpPr/>
          <p:nvPr/>
        </p:nvSpPr>
        <p:spPr>
          <a:xfrm>
            <a:off x="11710151" y="6437327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7FC9B-098F-4C30-BE8B-4EAEDB61C6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8" y="19252"/>
            <a:ext cx="5449213" cy="7232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B6A33D2-7E00-438C-BD3C-AC7A26B220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20" y="264615"/>
            <a:ext cx="315772" cy="2325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EDF384-BEAF-48FF-A244-A1A87B5D90D0}"/>
              </a:ext>
            </a:extLst>
          </p:cNvPr>
          <p:cNvSpPr txBox="1"/>
          <p:nvPr/>
        </p:nvSpPr>
        <p:spPr>
          <a:xfrm>
            <a:off x="97003" y="103897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5755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C7E669-ACCF-4BBE-B8A9-899910796A56}"/>
              </a:ext>
            </a:extLst>
          </p:cNvPr>
          <p:cNvGrpSpPr/>
          <p:nvPr/>
        </p:nvGrpSpPr>
        <p:grpSpPr>
          <a:xfrm>
            <a:off x="0" y="-19251"/>
            <a:ext cx="12192000" cy="789272"/>
            <a:chOff x="0" y="-19251"/>
            <a:chExt cx="12192000" cy="789272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54816966-0C46-4746-B8A7-D3EB1D17D8C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19251"/>
              <a:ext cx="12192000" cy="789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0768BCE6-C9E5-4134-B3D7-906740C5DA4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07" y="19252"/>
              <a:ext cx="5942074" cy="723290"/>
            </a:xfrm>
            <a:prstGeom prst="rect">
              <a:avLst/>
            </a:prstGeom>
          </p:spPr>
        </p:pic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D47175A-BC87-4091-9FCD-B074A0F290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9" y="1285943"/>
            <a:ext cx="3200399" cy="5568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A71AAE6-A6CF-41BB-BE97-45888CBE1192}"/>
              </a:ext>
            </a:extLst>
          </p:cNvPr>
          <p:cNvSpPr/>
          <p:nvPr/>
        </p:nvSpPr>
        <p:spPr>
          <a:xfrm>
            <a:off x="11710151" y="6538491"/>
            <a:ext cx="169863" cy="1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89BD32-239E-4243-A7C5-107CE5A102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069" y="1016255"/>
            <a:ext cx="6590703" cy="3273841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23BE2123-2D48-490C-A973-BDA16D039E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4" y="3728502"/>
            <a:ext cx="5739383" cy="153619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EA03043-8BCE-4742-9455-DC3627D4F3E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1" y="257748"/>
            <a:ext cx="315772" cy="23256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35957CC9-12E3-46B4-AFAC-3C2A5C69F78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8" y="1905610"/>
            <a:ext cx="3618586" cy="152339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9DA9136-AC89-4775-BA5F-51D2D8C03D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8" y="5666578"/>
            <a:ext cx="9496654" cy="9707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0A27CC7-B4B7-4AAC-BE43-BFE18CE1C655}"/>
              </a:ext>
            </a:extLst>
          </p:cNvPr>
          <p:cNvSpPr txBox="1"/>
          <p:nvPr/>
        </p:nvSpPr>
        <p:spPr>
          <a:xfrm>
            <a:off x="39119" y="103898"/>
            <a:ext cx="577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34339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CDD423-3549-4A50-B9E2-925ADD3F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1" y="540557"/>
            <a:ext cx="10269838" cy="47641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668764-2C30-48DB-9319-E9A35FC699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73" y="5430344"/>
            <a:ext cx="5242255" cy="381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2482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4F1902DF-BD90-4AE2-B45F-198F7FEF0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2945" y="619623"/>
            <a:ext cx="7146110" cy="57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6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3DFA-0E60-45B0-BCE4-8512E2E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"/>
            <a:ext cx="12192000" cy="1325563"/>
          </a:xfrm>
        </p:spPr>
        <p:txBody>
          <a:bodyPr/>
          <a:lstStyle/>
          <a:p>
            <a:r>
              <a:rPr lang="zh-CN" altLang="en-US" dirty="0"/>
              <a:t>函数连续性的意义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FFFA65-EBF5-4ABE-997E-00165AF20F76}"/>
              </a:ext>
            </a:extLst>
          </p:cNvPr>
          <p:cNvSpPr txBox="1"/>
          <p:nvPr/>
        </p:nvSpPr>
        <p:spPr>
          <a:xfrm>
            <a:off x="96661" y="1601344"/>
            <a:ext cx="8951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在局部（在点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x</a:t>
            </a:r>
            <a:r>
              <a:rPr lang="en-US" altLang="zh-CN" sz="3000" baseline="-25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0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附近）用常数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f(x</a:t>
            </a:r>
            <a:r>
              <a:rPr lang="en-US" altLang="zh-CN" sz="3000" baseline="-25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0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)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近似代替函数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f.</a:t>
            </a:r>
            <a:endParaRPr lang="zh-CN" altLang="en-US" sz="3000" dirty="0">
              <a:solidFill>
                <a:schemeClr val="accent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79DD8-50E2-467F-94B1-90351024AF8C}"/>
              </a:ext>
            </a:extLst>
          </p:cNvPr>
          <p:cNvSpPr txBox="1"/>
          <p:nvPr/>
        </p:nvSpPr>
        <p:spPr>
          <a:xfrm>
            <a:off x="96660" y="2309541"/>
            <a:ext cx="8951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用点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x</a:t>
            </a:r>
            <a:r>
              <a:rPr lang="en-US" altLang="zh-CN" sz="3000" baseline="-25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0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附近的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x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处的函数值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f(x)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估计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f(x</a:t>
            </a:r>
            <a:r>
              <a:rPr lang="en-US" altLang="zh-CN" sz="3000" baseline="-25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0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)</a:t>
            </a:r>
            <a:r>
              <a:rPr lang="zh-CN" altLang="en-US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的值</a:t>
            </a:r>
            <a:r>
              <a:rPr lang="en-US" altLang="zh-CN" sz="3000" dirty="0">
                <a:solidFill>
                  <a:schemeClr val="accent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.</a:t>
            </a:r>
            <a:endParaRPr lang="zh-CN" altLang="en-US" sz="3000" dirty="0">
              <a:solidFill>
                <a:schemeClr val="accent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F73B5A-B4DB-4DAD-B2E0-646C108C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69061"/>
              </p:ext>
            </p:extLst>
          </p:nvPr>
        </p:nvGraphicFramePr>
        <p:xfrm>
          <a:off x="320748" y="3141921"/>
          <a:ext cx="11550504" cy="2934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813">
                  <a:extLst>
                    <a:ext uri="{9D8B030D-6E8A-4147-A177-3AD203B41FA5}">
                      <a16:colId xmlns:a16="http://schemas.microsoft.com/office/drawing/2014/main" val="39654005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3054330121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3348943381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2142210130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2983790981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920575164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2269691973"/>
                    </a:ext>
                  </a:extLst>
                </a:gridCol>
                <a:gridCol w="1443813">
                  <a:extLst>
                    <a:ext uri="{9D8B030D-6E8A-4147-A177-3AD203B41FA5}">
                      <a16:colId xmlns:a16="http://schemas.microsoft.com/office/drawing/2014/main" val="1307583163"/>
                    </a:ext>
                  </a:extLst>
                </a:gridCol>
              </a:tblGrid>
              <a:tr h="314587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885093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2.250000000000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1.500000000000 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2.102500000000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1.450000000000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2.002225000000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1.415000000000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1.999396000000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1.414000000000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237429290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1.960000000000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1.400000000000 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2.016400000000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1.420000000000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1.988100000000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1.410000000000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1.996569000000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1.413000000000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78019043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1.999961640000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2.000103062500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1.414250000000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1.999989924100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2.000004066225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1.414215000000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08415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2.000810250000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1.414500000000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2.000244490000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1.414300000000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2.000018208400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1.414220000000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1.999995580944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1.414212000000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977553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1.999998409369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1.414213000000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1.999999823582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1.414213500000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2.000000106425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1.414213600000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2.000000021572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1.414213570000 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998563749"/>
                  </a:ext>
                </a:extLst>
              </a:tr>
              <a:tr h="436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2.000001237796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1.414214000000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2.000000389268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1.414213700000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1.999999965004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1.414213550000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1.999999993288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1.414213560000 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334799210"/>
                  </a:ext>
                </a:extLst>
              </a:tr>
            </a:tbl>
          </a:graphicData>
        </a:graphic>
      </p:graphicFrame>
      <p:grpSp>
        <p:nvGrpSpPr>
          <p:cNvPr id="69" name="组合 68">
            <a:extLst>
              <a:ext uri="{FF2B5EF4-FFF2-40B4-BE49-F238E27FC236}">
                <a16:creationId xmlns:a16="http://schemas.microsoft.com/office/drawing/2014/main" id="{303EC663-C7E3-48E0-912B-486A5E269A24}"/>
              </a:ext>
            </a:extLst>
          </p:cNvPr>
          <p:cNvGrpSpPr/>
          <p:nvPr/>
        </p:nvGrpSpPr>
        <p:grpSpPr>
          <a:xfrm>
            <a:off x="961061" y="3195672"/>
            <a:ext cx="10313475" cy="261597"/>
            <a:chOff x="961061" y="3195672"/>
            <a:chExt cx="10313475" cy="26159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ABF5343-B171-42A0-8D58-0757EAE0150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61" y="3263016"/>
              <a:ext cx="128016" cy="1143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642B053-25EE-4886-AFD9-950B27F9FEE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568" y="3287825"/>
              <a:ext cx="128016" cy="114300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7B367D92-9978-4AD5-A867-D9DA9E0BBB6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053" y="3271874"/>
              <a:ext cx="128016" cy="11430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AF20909F-27CF-4483-827C-B1AE4E0E24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222" y="3266564"/>
              <a:ext cx="128016" cy="1143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241A1D1-4B3F-49E7-BAAE-79FA08B012E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044" y="3202761"/>
              <a:ext cx="338328" cy="254508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B721ED1F-6263-4298-8B83-E43703A173D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021" y="3195673"/>
              <a:ext cx="338328" cy="254508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254B0235-C80C-4059-9571-01BEC53737F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92" y="3200990"/>
              <a:ext cx="338328" cy="254508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4E81FFD0-9E96-4C72-BD72-AE41F0BADB5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208" y="3195672"/>
              <a:ext cx="338328" cy="254508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451E3C4-EC85-4B14-A7D1-DAD2B66E2F88}"/>
              </a:ext>
            </a:extLst>
          </p:cNvPr>
          <p:cNvSpPr txBox="1"/>
          <p:nvPr/>
        </p:nvSpPr>
        <p:spPr>
          <a:xfrm>
            <a:off x="2772013" y="6130256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估算根号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的值，在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1.41421356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和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1.41421357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之间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03F2807-1466-421C-9E0D-FD3253BFE219}"/>
              </a:ext>
            </a:extLst>
          </p:cNvPr>
          <p:cNvSpPr/>
          <p:nvPr/>
        </p:nvSpPr>
        <p:spPr>
          <a:xfrm>
            <a:off x="8441749" y="1601344"/>
            <a:ext cx="3536632" cy="1263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以后我们会有更精细、更快捷的近似和估计方法</a:t>
            </a:r>
          </a:p>
        </p:txBody>
      </p:sp>
    </p:spTree>
    <p:extLst>
      <p:ext uri="{BB962C8B-B14F-4D97-AF65-F5344CB8AC3E}">
        <p14:creationId xmlns:p14="http://schemas.microsoft.com/office/powerpoint/2010/main" val="7481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 1">
            <a:extLst>
              <a:ext uri="{FF2B5EF4-FFF2-40B4-BE49-F238E27FC236}">
                <a16:creationId xmlns:a16="http://schemas.microsoft.com/office/drawing/2014/main" id="{661D808E-3A72-4520-8A45-B774EE2B3FBB}"/>
              </a:ext>
            </a:extLst>
          </p:cNvPr>
          <p:cNvSpPr txBox="1">
            <a:spLocks/>
          </p:cNvSpPr>
          <p:nvPr/>
        </p:nvSpPr>
        <p:spPr>
          <a:xfrm>
            <a:off x="0" y="-1308"/>
            <a:ext cx="12192000" cy="553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451381-17E7-4EB1-97A4-66EEB33CF9AE}"/>
              </a:ext>
            </a:extLst>
          </p:cNvPr>
          <p:cNvSpPr txBox="1"/>
          <p:nvPr/>
        </p:nvSpPr>
        <p:spPr>
          <a:xfrm>
            <a:off x="687060" y="557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光姚体_CNKI" panose="02000500000000000000" pitchFamily="2" charset="-122"/>
                <a:ea typeface="华光姚体_CNKI" panose="02000500000000000000" pitchFamily="2" charset="-122"/>
              </a:rPr>
              <a:t>常值函数是连续函数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877EB5-4D00-48ED-909F-CD24D722AF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8" y="991592"/>
            <a:ext cx="7109156" cy="3776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7B4D19-808D-48B1-B9E0-887C20A283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83" y="2040622"/>
            <a:ext cx="3509772" cy="441655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F83524DC-FD53-4A48-BE55-E4E13A089B12}"/>
              </a:ext>
            </a:extLst>
          </p:cNvPr>
          <p:cNvSpPr/>
          <p:nvPr/>
        </p:nvSpPr>
        <p:spPr>
          <a:xfrm>
            <a:off x="11268133" y="2148863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5F6566-EE24-40D9-85DA-694D2CC31EDC}"/>
              </a:ext>
            </a:extLst>
          </p:cNvPr>
          <p:cNvSpPr txBox="1"/>
          <p:nvPr/>
        </p:nvSpPr>
        <p:spPr>
          <a:xfrm>
            <a:off x="-13703" y="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2821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EBE2A9-E200-4C33-9405-E8C27B97E3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" y="1084499"/>
            <a:ext cx="4109314" cy="3755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0CCECA-628B-4BE3-90C9-B4695E305C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84" y="1784807"/>
            <a:ext cx="2974238" cy="3541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D511BA-C19B-4B2C-AF73-528388AD75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10" y="2610729"/>
            <a:ext cx="7860183" cy="868375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05446D5D-910B-46F6-A91F-DD82FD6F8B8B}"/>
              </a:ext>
            </a:extLst>
          </p:cNvPr>
          <p:cNvSpPr/>
          <p:nvPr/>
        </p:nvSpPr>
        <p:spPr>
          <a:xfrm>
            <a:off x="1240184" y="2909073"/>
            <a:ext cx="889140" cy="30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C7A5DA-5B6A-4CF4-92A1-12C8CA00EE87}"/>
              </a:ext>
            </a:extLst>
          </p:cNvPr>
          <p:cNvGrpSpPr/>
          <p:nvPr/>
        </p:nvGrpSpPr>
        <p:grpSpPr>
          <a:xfrm>
            <a:off x="4737944" y="1081572"/>
            <a:ext cx="6911640" cy="1011875"/>
            <a:chOff x="3514071" y="1878616"/>
            <a:chExt cx="8064077" cy="101187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0CA94F-DDDB-4352-AAFE-1DBBBF7D5991}"/>
                </a:ext>
              </a:extLst>
            </p:cNvPr>
            <p:cNvSpPr/>
            <p:nvPr/>
          </p:nvSpPr>
          <p:spPr>
            <a:xfrm>
              <a:off x="3514071" y="1878616"/>
              <a:ext cx="3914105" cy="10118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距离的三角形不等式</a:t>
              </a:r>
              <a:endParaRPr lang="en-US" altLang="zh-CN" sz="2400" b="1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6081E9C-BC85-48F5-9CB7-723734405BA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099" y="2384554"/>
              <a:ext cx="2524049" cy="354178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6B386BA-7D90-42A2-BA55-E11AF3BE90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84" y="4148145"/>
            <a:ext cx="9008059" cy="441655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F83524DC-FD53-4A48-BE55-E4E13A089B12}"/>
              </a:ext>
            </a:extLst>
          </p:cNvPr>
          <p:cNvSpPr/>
          <p:nvPr/>
        </p:nvSpPr>
        <p:spPr>
          <a:xfrm>
            <a:off x="11052979" y="4256384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BAB2AFA-79A1-49E0-B5FC-A967F092D4B7}"/>
              </a:ext>
            </a:extLst>
          </p:cNvPr>
          <p:cNvGrpSpPr/>
          <p:nvPr/>
        </p:nvGrpSpPr>
        <p:grpSpPr>
          <a:xfrm>
            <a:off x="-21799" y="0"/>
            <a:ext cx="12213799" cy="596237"/>
            <a:chOff x="-21799" y="0"/>
            <a:chExt cx="12213799" cy="596237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809F7C5-B5D1-4E22-B313-5BCB897DE2DF}"/>
                </a:ext>
              </a:extLst>
            </p:cNvPr>
            <p:cNvGrpSpPr/>
            <p:nvPr/>
          </p:nvGrpSpPr>
          <p:grpSpPr>
            <a:xfrm>
              <a:off x="0" y="0"/>
              <a:ext cx="12192000" cy="596237"/>
              <a:chOff x="0" y="895064"/>
              <a:chExt cx="12192000" cy="596237"/>
            </a:xfrm>
          </p:grpSpPr>
          <p:sp>
            <p:nvSpPr>
              <p:cNvPr id="8" name="标题 1 2 1">
                <a:extLst>
                  <a:ext uri="{FF2B5EF4-FFF2-40B4-BE49-F238E27FC236}">
                    <a16:creationId xmlns:a16="http://schemas.microsoft.com/office/drawing/2014/main" id="{98811008-B784-4DD9-82FD-E0CC7663F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95064"/>
                <a:ext cx="12192000" cy="553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华光姚体_CNKI" panose="02000500000000000000" pitchFamily="2" charset="-122"/>
                  <a:ea typeface="华光姚体_CNKI" panose="02000500000000000000" pitchFamily="2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04B90C-F8E1-4FDD-B59D-6F3A2264911D}"/>
                  </a:ext>
                </a:extLst>
              </p:cNvPr>
              <p:cNvSpPr txBox="1"/>
              <p:nvPr/>
            </p:nvSpPr>
            <p:spPr>
              <a:xfrm>
                <a:off x="687060" y="968081"/>
                <a:ext cx="37753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华光姚体_CNKI" panose="02000500000000000000" pitchFamily="2" charset="-122"/>
                    <a:ea typeface="华光姚体_CNKI" panose="02000500000000000000" pitchFamily="2" charset="-122"/>
                  </a:rPr>
                  <a:t>绝对值函数是连续函数</a:t>
                </a: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DDF4719-03D6-4743-85D1-E0CC736BFA3F}"/>
                </a:ext>
              </a:extLst>
            </p:cNvPr>
            <p:cNvSpPr txBox="1"/>
            <p:nvPr/>
          </p:nvSpPr>
          <p:spPr>
            <a:xfrm>
              <a:off x="-21799" y="1538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B709185-3A2F-4D87-8E55-612E7084AADF}"/>
              </a:ext>
            </a:extLst>
          </p:cNvPr>
          <p:cNvGrpSpPr/>
          <p:nvPr/>
        </p:nvGrpSpPr>
        <p:grpSpPr>
          <a:xfrm>
            <a:off x="-1" y="-1308"/>
            <a:ext cx="12192000" cy="553999"/>
            <a:chOff x="-1" y="-1308"/>
            <a:chExt cx="12192000" cy="553999"/>
          </a:xfrm>
        </p:grpSpPr>
        <p:sp>
          <p:nvSpPr>
            <p:cNvPr id="45" name="标题 1 2 2">
              <a:extLst>
                <a:ext uri="{FF2B5EF4-FFF2-40B4-BE49-F238E27FC236}">
                  <a16:creationId xmlns:a16="http://schemas.microsoft.com/office/drawing/2014/main" id="{74735761-1FEB-44A8-84FD-62AEF69E642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-1308"/>
              <a:ext cx="12192000" cy="553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dirty="0">
                <a:solidFill>
                  <a:schemeClr val="bg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B22C7DF-DF62-4DE3-A676-59BD24F37D2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76" y="85800"/>
              <a:ext cx="4158387" cy="379781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E1503EE-ADE0-4308-BB62-B28B8A1B0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6" y="1435114"/>
            <a:ext cx="5250496" cy="465302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16BB0AD-CEFE-48CA-81E9-C16C1F136E76}"/>
              </a:ext>
            </a:extLst>
          </p:cNvPr>
          <p:cNvGrpSpPr/>
          <p:nvPr/>
        </p:nvGrpSpPr>
        <p:grpSpPr>
          <a:xfrm>
            <a:off x="5867084" y="1517757"/>
            <a:ext cx="5989015" cy="3966140"/>
            <a:chOff x="5867084" y="1517757"/>
            <a:chExt cx="5989015" cy="396614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DE436E1-30B5-4B8A-882B-78851E0EB35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084" y="2595003"/>
              <a:ext cx="5989015" cy="288889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7957DCA-107A-4540-9583-BFA737097EF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085" y="1517757"/>
              <a:ext cx="3569513" cy="345643"/>
            </a:xfrm>
            <a:prstGeom prst="rect">
              <a:avLst/>
            </a:prstGeom>
            <a:noFill/>
          </p:spPr>
        </p:pic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C8992AA7-F7D0-4E5F-B0C0-8890BA100CAC}"/>
              </a:ext>
            </a:extLst>
          </p:cNvPr>
          <p:cNvSpPr/>
          <p:nvPr/>
        </p:nvSpPr>
        <p:spPr>
          <a:xfrm>
            <a:off x="11628762" y="5079743"/>
            <a:ext cx="227337" cy="225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8FDD57-01E8-40F1-9018-0CF26E108FA1}"/>
              </a:ext>
            </a:extLst>
          </p:cNvPr>
          <p:cNvGrpSpPr/>
          <p:nvPr/>
        </p:nvGrpSpPr>
        <p:grpSpPr>
          <a:xfrm>
            <a:off x="5867085" y="2056378"/>
            <a:ext cx="4832604" cy="3248540"/>
            <a:chOff x="5867085" y="2056378"/>
            <a:chExt cx="4832604" cy="324854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FDFD00B-3AC2-45CA-B9F3-D7618F3765A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943" y="5100092"/>
              <a:ext cx="499262" cy="2048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B9D26C0-62E7-4904-B55B-5C53D3D4C25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085" y="2056378"/>
              <a:ext cx="4832604" cy="3819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6A21404-1E4D-4AEB-BC00-5EFC9D486F61}"/>
              </a:ext>
            </a:extLst>
          </p:cNvPr>
          <p:cNvSpPr txBox="1"/>
          <p:nvPr/>
        </p:nvSpPr>
        <p:spPr>
          <a:xfrm>
            <a:off x="-1" y="-12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0110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0"/>
  <p:tag name="ORIGINALWIDTH" val="3870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称函数{\bf\color{violet} ~$f:I\to\mathbb{R}$~在~$x_0\in I$~处连续}，指：&#10;   \[\forall \varepsilon&gt;0, \exists\delta&gt;0 \text{~使得：~}\forall x\in I,|x-x_0|&lt;\delta\Rightarrow |f(x)-f(x_0)|&lt;\varepsilon.\]&#10;   &#10;\noindent 称{\bf\color{violet} ~$f$~在~$A$~上连续}，指~$f$~在每个~$x_0\in A$~处都连续。&#10;   &#10;\noindent 称{\bf\color{violet} ~$f$~是连续函数}，指~$f$~在其定义域上连续。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OUTPUTDPI" val="1200"/>
  <p:tag name="LATEXADDIN" val="\documentclass{article}&#10;\usepackage{amsmath,amsfonts,xcolor,amsthm}&#10;\usepackage[UTF8]{ctex}&#10;\pagestyle{empty}&#10;\renewcommand{\proofname}{\bf 证明}&#10;\begin{document}&#10;\color{white}$x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t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1305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只改造~$f$~在~$x_0$~一处的值&#10;\end{document}"/>
  <p:tag name="IGUANATEXSIZE" val="24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1.25"/>
  <p:tag name="ORIGINALWIDTH" val="1129.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设\\&#10;~$\lim\limits_{x\to x_0}f(x)=y_0$，\\&#10;$g$~在~$y_0$~处连续。\\&#10;则&#10;~&#10;$\lim\limits_{x\to x_0}g(f(x))=B$.&#10;\end{document}"/>
  <p:tag name="IGUANATEXSIZE" val="24"/>
  <p:tag name="IGUANATEXCURSOR" val="236"/>
  <p:tag name="TRANSPARENCY" val="True"/>
  <p:tag name="FILENAME" val=""/>
  <p:tag name="INPUTTYPE" val="0"/>
  <p:tag name="LATEXENGINEID" val="0"/>
  <p:tag name="TEMPFOLDER" val="c:\t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6"/>
  <p:tag name="ORIGINALWIDTH" val="1323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条件改为~$\lim\limits_{y\to y_0}g(y)=B$，\\&#10;结论会怎样？&#10;\end{document}"/>
  <p:tag name="IGUANATEXSIZE" val="24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8.75"/>
  <p:tag name="ORIGINALWIDTH" val="1604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设\\&#10;~$\lim\limits_{x\to x_0}f(x)=A$，\\&#10;~$\lim\limits_{x\to x_0}g(x)=B$.\\&#10;则&#10;\\&#10;$\lim\limits_{x\to x_0}\big(f(x)+g(x)\big)=A+B$，\\&#10;$\lim\limits_{x\to x_0}\big(f(x)g(x)\big)=AB$，\\&#10;若~$B\ne 0$，则&#10;$\lim\limits_{x\to x_0}\dfrac{f(x)}{g(x)}=\dfrac{A}{B}.$&#10;\end{document}"/>
  <p:tag name="IGUANATEXSIZE" val="24"/>
  <p:tag name="IGUANATEXCURSOR" val="237"/>
  <p:tag name="TRANSPARENCY" val="True"/>
  <p:tag name="FILENAME" val=""/>
  <p:tag name="INPUTTYPE" val="0"/>
  <p:tag name="LATEXENGINEID" val="0"/>
  <p:tag name="TEMPFOLDER" val="c:\t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9"/>
  <p:tag name="ORIGINALWIDTH" val="1431.7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设~$x_0\in I$~是~$I$~的聚点。\\&#10;则&#10;~$f$~在~$x_0$~处连续当且仅当\\&#10;~$\lim\limits_{x\to x_0}f(x)=f(x_0)$.&#10;&#10;\end{document}"/>
  <p:tag name="IGUANATEXSIZE" val="24"/>
  <p:tag name="IGUANATEXCURSOR" val="200"/>
  <p:tag name="TRANSPARENCY" val="True"/>
  <p:tag name="FILENAME" val=""/>
  <p:tag name="INPUTTYPE" val="0"/>
  <p:tag name="LATEXENGINEID" val="0"/>
  <p:tag name="TEMPFOLDER" val="c:\t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09.5"/>
  <p:tag name="ORIGINALWIDTH" val="1535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设~$x_0$~是~$I$~的聚点。则\\&#10;~$\lim\limits_{x\to x_0}f(x)=A$&#10;~当且仅当&#10;\\&#10;$g(x)=\begin{cases}f(x), &amp; x\in I\backslash\{x_0\};\\&#10;A, &amp; x=x_0\end{cases}$&#10;\\&#10;在~$x_0$~处连续。&#10;\end{document}"/>
  <p:tag name="IGUANATEXSIZE" val="24"/>
  <p:tag name="IGUANATEXCURSOR" val="226"/>
  <p:tag name="TRANSPARENCY" val="True"/>
  <p:tag name="FILENAME" val=""/>
  <p:tag name="INPUTTYPE" val="0"/>
  <p:tag name="LATEXENGINEID" val="0"/>
  <p:tag name="TEMPFOLDER" val="c:\t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1.25"/>
  <p:tag name="ORIGINALWIDTH" val="3050.25"/>
  <p:tag name="OUTPUTDPI" val="1200"/>
  <p:tag name="LATEXADDIN" val="\documentclass{article}&#10;\usepackage{amsmath,amsfonts,xcolor,amsthm}&#10;\usepackage[UTF8]{ctex}&#10;\pagestyle{empty}&#10;\renewcommand{\proofname}{\bf 证明}&#10;\begin{document}&#10;如果附加要求~$\forall x\ne x_0,f(x)\ne y_0$，则~&#10;$\lim\limits_{x\to x_0}g(f(x))=B$。&#10;&#10;\end{document}"/>
  <p:tag name="IGUANATEXSIZE" val="32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5"/>
  <p:tag name="ORIGINALWIDTH" val="3438.75"/>
  <p:tag name="OUTPUTDPI" val="1200"/>
  <p:tag name="LATEXADDIN" val="\documentclass{article}&#10;\usepackage{amsmath,amsfonts,xcolor,amsthm}&#10;\usepackage[UTF8]{ctex}&#10;\pagestyle{empty}&#10;\renewcommand{\proofname}{\bf 证明}&#10;\begin{document}&#10;$\lim\limits_{x\to x_0}f(x)=y_0$，$\lim\limits_{y\to y_0}g(y)=B$，&#10;但是&#10;$\lim\limits_{x\to x_0}g(f(x))$~可以不存在。&#10;&#10;\end{document}"/>
  <p:tag name="IGUANATEXSIZE" val="32"/>
  <p:tag name="IGUANATEXCURSOR" val="267"/>
  <p:tag name="TRANSPARENCY" val="True"/>
  <p:tag name="FILENAME" val=""/>
  <p:tag name="INPUTTYPE" val="0"/>
  <p:tag name="LATEXENGINEID" val="0"/>
  <p:tag name="TEMPFOLDER" val="c:\t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4.75"/>
  <p:tag name="ORIGINALWIDTH" val="115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作为自变量~$y\to y_0$：&#10;&#10;$y$~接近~$y_0$，但~$y\ne y_0$。&#10;\end{document}"/>
  <p:tag name="IGUANATEXSIZE" val="28"/>
  <p:tag name="IGUANATEXCURSOR" val="190"/>
  <p:tag name="TRANSPARENCY" val="True"/>
  <p:tag name="FILENAME" val=""/>
  <p:tag name="INPUTTYPE" val="0"/>
  <p:tag name="LATEXENGINEID" val="0"/>
  <p:tag name="TEMPFOLDER" val="c:\t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8.75"/>
  <p:tag name="ORIGINALWIDTH" val="3904.5"/>
  <p:tag name="OUTPUTDPI" val="1200"/>
  <p:tag name="LATEXADDIN" val="\documentclass{article}&#10;\usepackage{amsmath,amsfonts,color,xcolor,amsthm}&#10;\usepackage[UTF8]{ctex}&#10;\pagestyle{empty}&#10;\renewcommand{\proofname}{\bf 证明}&#10;\begin{document}&#10;\noindent 设~$f,g,h$~都在~$I$~上定义，$x_0$~是~$I$~的聚点，&#10;并且~&#10;$$ f(x)\le g(x)\le h(x),\quad\forall x\in I.$$&#10;如果&#10;~$\lim\limits_{x\to x_0}f(x)&#10;=\lim\limits_{x\to x_0}h(x)=A$，则&#10;~$\lim\limits_{x\to x_0}g(x)$~存在，&#10;且&#10;~$\lim\limits_{x\to x_0}g(x)=A$。&#10;&#10;\end{document}"/>
  <p:tag name="IGUANATEXSIZE" val="28"/>
  <p:tag name="IGUANATEXCURSOR" val="263"/>
  <p:tag name="TRANSPARENCY" val="True"/>
  <p:tag name="FILENAME" val=""/>
  <p:tag name="INPUTTYPE" val="0"/>
  <p:tag name="LATEXENGINEID" val="0"/>
  <p:tag name="TEMPFOLDER" val="c:\t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OUTPUTDPI" val="1200"/>
  <p:tag name="LATEXADDIN" val="\documentclass{article}&#10;\usepackage{amsmath,amsfonts,xcolor,amsthm}&#10;\usepackage[UTF8]{ctex}&#10;\pagestyle{empty}&#10;\renewcommand{\proofname}{\bf 证明}&#10;\begin{document}&#10;\color{white}$x$&#10;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2.25"/>
  <p:tag name="ORIGINALWIDTH" val="3306.75"/>
  <p:tag name="OUTPUTDPI" val="1200"/>
  <p:tag name="LATEXADDIN" val="\documentclass{article}&#10;\usepackage{amsmath,amsfonts,color,xcolor,amsthm}&#10;\usepackage[UTF8]{ctex}&#10;\pagestyle{empty}&#10;\renewcommand{\proofname}{\bf 证明}&#10;\begin{document}&#10;&#10;&#10;\noindent {\bf 证明.} 任取~$A_1&lt;A&lt;A_2$。则存在~$\delta&gt;0$~使得&#10;\[ 0&lt;|x-x_0|&lt;\delta\Longrightarrow A_1&lt;f(x), h(x)&lt;A_2.\]&#10;&#10;\end{document}"/>
  <p:tag name="IGUANATEXSIZE" val="28"/>
  <p:tag name="IGUANATEXCURSOR" val="279"/>
  <p:tag name="TRANSPARENCY" val="True"/>
  <p:tag name="FILENAME" val=""/>
  <p:tag name="INPUTTYPE" val="0"/>
  <p:tag name="LATEXENGINEID" val="0"/>
  <p:tag name="TEMPFOLDER" val="c:\t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1.25"/>
  <p:tag name="ORIGINALWIDTH" val="3161.25"/>
  <p:tag name="OUTPUTDPI" val="1200"/>
  <p:tag name="LATEXADDIN" val="\documentclass{article}&#10;\usepackage{amsmath,amsfonts,color,xcolor,amsthm}&#10;\usepackage[UTF8]{ctex}&#10;\pagestyle{empty}&#10;\renewcommand{\proofname}{\bf 证明}&#10;\begin{document}&#10;&#10;于是~$A_1&lt;f(x)\le g(x)\le h(x)&lt;A_2$，因此&#10;~$\lim\limits_{x\to x_0}g(x)=A$。&#10;&#10;\end{document}"/>
  <p:tag name="IGUANATEXSIZE" val="28"/>
  <p:tag name="IGUANATEXCURSOR" val="167"/>
  <p:tag name="TRANSPARENCY" val="True"/>
  <p:tag name="FILENAME" val=""/>
  <p:tag name="INPUTTYPE" val="0"/>
  <p:tag name="LATEXENGINEID" val="0"/>
  <p:tag name="TEMPFOLDER" val="c:\t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.25"/>
  <p:tag name="ORIGINALWIDTH" val="3831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~$\forall x\ne 0$，&#10;$-|x|\le x\sin\frac{1}{x}\le |x|$。所以由夹挤定理，$\lim\limits_{x\to 0}x\sin\frac{1}{x}=0$。&#10;\end{document}"/>
  <p:tag name="IGUANATEXSIZE" val="28"/>
  <p:tag name="IGUANATEXCURSOR" val="203"/>
  <p:tag name="TRANSPARENCY" val="True"/>
  <p:tag name="FILENAME" val=""/>
  <p:tag name="INPUTTYPE" val="0"/>
  <p:tag name="LATEXENGINEID" val="0"/>
  <p:tag name="TEMPFOLDER" val="c:\t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.25"/>
  <p:tag name="ORIGINALWIDTH" val="836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\lim\limits_{x\to 0}x\sin\frac{1}{x}=0$。&#10;\end{document}"/>
  <p:tag name="IGUANATEXSIZE" val="28"/>
  <p:tag name="IGUANATEXCURSOR" val="212"/>
  <p:tag name="TRANSPARENCY" val="True"/>
  <p:tag name="FILENAME" val=""/>
  <p:tag name="INPUTTYPE" val="0"/>
  <p:tag name="LATEXENGINEID" val="0"/>
  <p:tag name="TEMPFOLDER" val="c:\t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5.5"/>
  <p:tag name="ORIGINALWIDTH" val="3474.7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称~$x_0$~是~$f$~的{\bf\color{violet} 可去间断点}，&#10;指：\\&#10;(1) $x_0$~是~$f$~的定义域~$I$~的一个聚点，且~$\lim\limits_{x\to x_0}f(x)$~存在，\\&#10;(2) $f$~在~$x_0$~无定义，&#10;或者&#10;~$f(x_0)\ne \lim\limits_{x\to x_0}f(x)$。\\&#10;即\\&#10;$f$~在~$x_0$~处不连续，但只要恰当修改或给定~$f$~在~$x_0$~处的值&#10;就可使\\&#10;$f$~在~$x_0$~处连续。&#10;&#10;\end{document}"/>
  <p:tag name="IGUANATEXSIZE" val="28"/>
  <p:tag name="IGUANATEXCURSOR" val="414"/>
  <p:tag name="TRANSPARENCY" val="True"/>
  <p:tag name="FILENAME" val=""/>
  <p:tag name="INPUTTYPE" val="0"/>
  <p:tag name="LATEXENGINEID" val="0"/>
  <p:tag name="TEMPFOLDER" val="c:\t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5.75"/>
  <p:tag name="ORIGINALWIDTH" val="3366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Riemann~函数~$R(x)=\begin{cases}\frac{1}{n},&amp; &#10;\text{若~$x$~为既约分数~$\frac{m}{n}$，$n$~是正整数};\\&#10;0,&amp; \text{若~$x\in \mathbb{R}\backslash \mathbb{Q}$.}&#10;\end{cases}$&#10;\\&#10;在所有无理数处连续，所有有理数是~$R$~的可去间断点。&#10;\end{document}"/>
  <p:tag name="IGUANATEXSIZE" val="28"/>
  <p:tag name="IGUANATEXCURSOR" val="330"/>
  <p:tag name="TRANSPARENCY" val="True"/>
  <p:tag name="FILENAME" val=""/>
  <p:tag name="INPUTTYPE" val="0"/>
  <p:tag name="LATEXENGINEID" val="0"/>
  <p:tag name="TEMPFOLDER" val="c:\t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3633.75"/>
  <p:tag name="OUTPUTDPI" val="1200"/>
  <p:tag name="LATEXADDIN" val="\documentclass{article}&#10;\usepackage{amsmath,amsfonts,color,amsthm}&#10;\usepackage[UTF8]{ctex}&#10;\pagestyle{empty}&#10;\renewcommand{\proofname}{\bf 证明}&#10;\begin{document}&#10;&#10;&#10;\noindent 考虑区间~$I=(x_0-\frac{1}{2N^2},x_0+\frac{1}{2N^2})$。&#10;则~$I\cap\mathbb{Q}_N$~至多只有一个元素。&#10;&#10;&#10;\end{document}"/>
  <p:tag name="IGUANATEXSIZE" val="28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3"/>
  <p:tag name="ORIGINALWIDTH" val="3219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} 任给~$x_0$。任给正整数~$N$。&#10;&#10;\noindent 记~$\mathbb{Q}_N$~为所有分母不超过~$N$~的既约分数的全体。&#10;&#10;\noindent $\forall r,s\in\mathbb{Q}_N$($r\ne s$)，必有&#10;~$|r-s|=\left|\dfrac{p_1}{q_1}-\dfrac{p_2}{q_2}\right|\ge \dfrac{1}{q_1q_2}\ge \dfrac{1}{N^2}$。&#10;&#10;\end{document}"/>
  <p:tag name="IGUANATEXSIZE" val="28"/>
  <p:tag name="IGUANATEXCURSOR" val="385"/>
  <p:tag name="TRANSPARENCY" val="True"/>
  <p:tag name="FILENAME" val=""/>
  <p:tag name="INPUTTYPE" val="0"/>
  <p:tag name="LATEXENGINEID" val="0"/>
  <p:tag name="TEMPFOLDER" val="c:\t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"/>
  <p:tag name="ORIGINALWIDTH" val="2838"/>
  <p:tag name="OUTPUTDPI" val="1200"/>
  <p:tag name="LATEXADDIN" val="\documentclass{article}&#10;\usepackage{amsmath,amsfonts,xcolor,amsthm}&#10;\usepackage[UTF8]{ctex}&#10;\pagestyle{empty}&#10;\renewcommand{\proofname}{\bf 证明}&#10;\begin{document}&#10;&#10;\noindent 因此存在~$\delta&gt;0$~使得~&#10;$\forall x\in (x_0-\delta,x_0)\cup(x_0,x_0+\delta)$，\\&#10;\noindent 要么~$x$~是无理数，要么~$x$~是分母大于~$N$~的既约分数，&#10;\\&#10;总之，&#10;$0\le R(x)&lt;\frac{1}{N}$。&#10;&#10;\noindent 所以总有~$\lim\limits_{x\to x_0}R(x)=0$。因此结论成立。&#10;&#10;&#10;&#10;&#10;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2842.5"/>
  <p:tag name="OUTPUTDPI" val="1200"/>
  <p:tag name="LATEXADDIN" val="\documentclass{article}&#10;\usepackage{amsmath,amsfonts,xcolor,amsthm}&#10;\usepackage[UTF8]{ctex}&#10;\pagestyle{empty}&#10;\renewcommand{\proofname}{\bf 证明}&#10;\begin{document}&#10;另外易见~$f$~在~$x_0$~处单侧连续与单侧极限之间的关系。&#10;\end{document}"/>
  <p:tag name="IGUANATEXSIZE" val="28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66.5"/>
  <p:tag name="OUTPUTDPI" val="1200"/>
  <p:tag name="LATEXADDIN" val="\documentclass{article}&#10;\usepackage{amsmath,amsfonts,xcolor,amsthm}&#10;\usepackage[UTF8]{ctex}&#10;\pagestyle{empty}&#10;\renewcommand{\proofname}{\bf 证明}&#10;\begin{document}&#10;\color{white}$\sqrt{x}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t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3.75"/>
  <p:tag name="ORIGINALWIDTH" val="3890.2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&#10;{\bf\color{violet} ~$\lim\limits_{x\to x^+_0}f(x)=A$（$f$~在~$x_0$~右侧的极限）}，指&#10;\[ \forall \varepsilon&gt;0,\exists\delta&gt;0, \text{~使得~}\forall x\in I, &#10;x_0{\ \color{red}&lt;\ }x&lt;x_0+\delta&#10;\Longrightarrow |f(x)-A|&lt;\varepsilon.\]&#10;类似定义{\bf\color{violet}左极限~$\lim\limits_{x\to x^-_0}f(x)=A$。}&#10;&#10;\end{document}"/>
  <p:tag name="IGUANATEXSIZE" val="28"/>
  <p:tag name="IGUANATEXCURSOR" val="330"/>
  <p:tag name="TRANSPARENCY" val="True"/>
  <p:tag name="FILENAME" val=""/>
  <p:tag name="INPUTTYPE" val="0"/>
  <p:tag name="LATEXENGINEID" val="0"/>
  <p:tag name="TEMPFOLDER" val="c:\t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2.75"/>
  <p:tag name="ORIGINALWIDTH" val="3200.25"/>
  <p:tag name="OUTPUTDPI" val="1200"/>
  <p:tag name="LATEXADDIN" val="\documentclass{article}&#10;\usepackage{amsmath,amsfonts,xcolor,amsthm}&#10;\usepackage[UTF8]{ctex}&#10;\pagestyle{empty}&#10;\renewcommand{\proofname}{\bf 证明}&#10;\begin{document}&#10;若~$x_0$~两侧都聚集了~$I$~中的点，则&#10;\[ \lim\limits_{x\to x_0}f(x)=A \Longleftrightarrow &#10;\lim\limits_{x\to x^+_0}f(x)=\lim\limits_{x\to x^-_0}f(x)=A.\] &#10;\end{document}"/>
  <p:tag name="IGUANATEXSIZE" val="28"/>
  <p:tag name="IGUANATEXCURSOR" val="299"/>
  <p:tag name="TRANSPARENCY" val="True"/>
  <p:tag name="FILENAME" val=""/>
  <p:tag name="INPUTTYPE" val="0"/>
  <p:tag name="LATEXENGINEID" val="0"/>
  <p:tag name="TEMPFOLDER" val="c:\t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3762.75"/>
  <p:tag name="OUTPUTDPI" val="1200"/>
  <p:tag name="LATEXADDIN" val="\documentclass{article}&#10;\usepackage{amsmath,amsfonts,xcolor,amsthm}&#10;\usepackage[UTF8]{ctex}&#10;\pagestyle{empty}&#10;\renewcommand{\proofname}{\bf 证明}&#10;\begin{document}&#10;极限的一些性质（四则运算、夹挤定理等）也适用于单侧极限的情况。&#10;\end{document}"/>
  <p:tag name="IGUANATEXSIZE" val="28"/>
  <p:tag name="IGUANATEXCURSOR" val="179"/>
  <p:tag name="TRANSPARENCY" val="True"/>
  <p:tag name="FILENAME" val=""/>
  <p:tag name="INPUTTYPE" val="0"/>
  <p:tag name="LATEXENGINEID" val="0"/>
  <p:tag name="TEMPFOLDER" val="c:\t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483"/>
  <p:tag name="OUTPUTDPI" val="1200"/>
  <p:tag name="LATEXADDIN" val="\documentclass{article}&#10;\usepackage{amsmath,amsfonts,color,amsthm}&#10;\usepackage[UTF8]{ctex}&#10;\pagestyle{empty}&#10;\renewcommand{\proofname}{\bf 证明}&#10;\begin{document}&#10;&#10;\noindent $\lim\limits_{x\to 0}\dfrac{\sin x}{x}$&#10;&#10;\end{document}"/>
  <p:tag name="IGUANATEXSIZE" val="28"/>
  <p:tag name="IGUANATEXCURSOR" val="211"/>
  <p:tag name="TRANSPARENCY" val="True"/>
  <p:tag name="FILENAME" val=""/>
  <p:tag name="INPUTTYPE" val="0"/>
  <p:tag name="LATEXENGINEID" val="0"/>
  <p:tag name="TEMPFOLDER" val="c:\t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"/>
  <p:tag name="ORIGINALWIDTH" val="2017.5"/>
  <p:tag name="OUTPUTDPI" val="1200"/>
  <p:tag name="LATEXADDIN" val="\documentclass{article}&#10;\usepackage{amsmath,amsfonts,xcolor,amsthm}&#10;\usepackage[UTF8]{ctex}&#10;\pagestyle{empty}&#10;\renewcommand{\proofname}{\bf 证明}&#10;\begin{document}&#10;\noindent 图中，对~$0&lt;x&lt;\frac{\pi}{2}$，\\&#10;等腰三角形面积~$\frac{1}{2}\sin x$，扇形面积~$\frac{x}{2}$，\\&#10;直角三角形的面积~$\frac{\tan x}{2}$，\\&#10;比较它们的大小，得到\\&#10;$0&lt;\sin x&lt;x&lt;\tan x$。&#10;\end{document} "/>
  <p:tag name="IGUANATEXSIZE" val="28"/>
  <p:tag name="IGUANATEXCURSOR" val="227"/>
  <p:tag name="TRANSPARENCY" val="True"/>
  <p:tag name="FILENAME" val=""/>
  <p:tag name="INPUTTYPE" val="0"/>
  <p:tag name="LATEXENGINEID" val="0"/>
  <p:tag name="TEMPFOLDER" val="c:\t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5"/>
  <p:tag name="ORIGINALWIDTH" val="1704.75"/>
  <p:tag name="OUTPUTDPI" val="1200"/>
  <p:tag name="LATEXADDIN" val="\documentclass{article}&#10;\usepackage{amsmath,amsfonts,xcolor,amsthm}&#10;\usepackage[UTF8]{ctex}&#10;\pagestyle{empty}&#10;\renewcommand{\proofname}{\bf 证明}&#10;\begin{document}&#10;\noindent $\sqrt{1-\sin^2x}=\cos x&lt;\frac{\sin x}{x}&lt;1$。&#10;\end{document} "/>
  <p:tag name="IGUANATEXSIZE" val="28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715.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\lim\limits_{x\to 0}\dfrac{\sin x}{x}=1$&#10;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.75"/>
  <p:tag name="ORIGINALWIDTH" val="786"/>
  <p:tag name="OUTPUTDPI" val="1200"/>
  <p:tag name="LATEXADDIN" val="\documentclass{article}&#10;\usepackage{amsmath,amsfonts,color,amsthm}&#10;\usepackage[UTF8]{ctex}&#10;\pagestyle{empty}&#10;\renewcommand{\proofname}{\bf 证明}&#10;\begin{document}&#10;&#10;\noindent $\lim\limits_{x\to 0^+}\dfrac{\sin x}{x}=1$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4.75"/>
  <p:tag name="ORIGINALWIDTH" val="799.5"/>
  <p:tag name="OUTPUTDPI" val="1200"/>
  <p:tag name="LATEXADDIN" val="\documentclass{article}&#10;\usepackage{amsmath,amsfonts,xcolor,amsthm}&#10;\usepackage[UTF8]{ctex}&#10;\pagestyle{empty}&#10;\renewcommand{\proofname}{\bf 证明}&#10;\begin{document}&#10;\noindent $\lim\limits_{x\to 0^+}\sin x=0$。&#10;\end{document} "/>
  <p:tag name="IGUANATEXSIZE" val="28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1362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\lim\limits_{x\to 0}\dfrac{\tan x}{x}$，$\lim\limits_{x\to 0}\dfrac{1-\cos x}{x^2}$&#10;&#10;\end{document}"/>
  <p:tag name="IGUANATEXSIZE" val="28"/>
  <p:tag name="IGUANATEXCURSOR" val="234"/>
  <p:tag name="TRANSPARENCY" val="True"/>
  <p:tag name="FILENAME" val=""/>
  <p:tag name="INPUTTYPE" val="0"/>
  <p:tag name="LATEXENGINEID" val="0"/>
  <p:tag name="TEMPFOLDER" val="c:\t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66.5"/>
  <p:tag name="OUTPUTDPI" val="1200"/>
  <p:tag name="LATEXADDIN" val="\documentclass{article}&#10;\usepackage{amsmath,amsfonts,xcolor,amsthm}&#10;\usepackage[UTF8]{ctex}&#10;\pagestyle{empty}&#10;\renewcommand{\proofname}{\bf 证明}&#10;\begin{document}&#10;\color{white}$\sqrt{x}$&#10;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7.75"/>
  <p:tag name="ORIGINALWIDTH" val="2333.25"/>
  <p:tag name="OUTPUTDPI" val="1200"/>
  <p:tag name="LATEXADDIN" val="\documentclass{article}&#10;\usepackage{amsmath,amsfonts,xcolor,amsthm}&#10;\usepackage[UTF8]{ctex}&#10;\pagestyle{empty}&#10;\renewcommand{\proofname}{\bf 证明}&#10;\begin{document}&#10;\noindent &#10;$\lim\limits_{x\to 0}\cos x=\lim\limits_{x\to 0}&#10;\sqrt{1-\sin^2 x}=\sqrt{1-0^2}=1$&#10;\end{document} "/>
  <p:tag name="IGUANATEXSIZE" val="28"/>
  <p:tag name="IGUANATEXCURSOR" val="183"/>
  <p:tag name="TRANSPARENCY" val="True"/>
  <p:tag name="FILENAME" val=""/>
  <p:tag name="INPUTTYPE" val="0"/>
  <p:tag name="LATEXENGINEID" val="0"/>
  <p:tag name="TEMPFOLDER" val="c:\t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0.75"/>
  <p:tag name="ORIGINALWIDTH" val="3102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&#10;$\lim\limits_{x\to 0}\dfrac{\tan x}{x}=&#10;\lim\limits_{x\to 0}\dfrac{1}{\cos x}\cdot\dfrac{\sin x}{x}&#10;=\dfrac{1}{\lim\limits_{x\to 0}\cos x}\cdot{\color{red}\lim\limits_{x\to 0}\dfrac{\sin x}{x}}&#10;=1$，&#10;&#10;&#10;&#10;\end{document}"/>
  <p:tag name="IGUANATEXSIZE" val="28"/>
  <p:tag name="IGUANATEXCURSOR" val="365"/>
  <p:tag name="TRANSPARENCY" val="True"/>
  <p:tag name="FILENAME" val=""/>
  <p:tag name="INPUTTYPE" val="0"/>
  <p:tag name="LATEXENGINEID" val="0"/>
  <p:tag name="TEMPFOLDER" val="c:\t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9.75"/>
  <p:tag name="ORIGINALWIDTH" val="2838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&#10;$\lim\limits_{x\to 0}\dfrac{1-\cos x}{x^2}=&#10;\lim\limits_{x\to 0}\dfrac{2\sin^2\frac{x}{2}}{4\left(\frac{x}{2}\right)^2}&#10;=\dfrac{1}{2}\left({\color{red}\lim\limits_{y\to 0}\dfrac{\sin y}{y}}\right)^2=\dfrac{1}{2}$.&#10;&#10;\end{document}"/>
  <p:tag name="IGUANATEXSIZE" val="28"/>
  <p:tag name="IGUANATEXCURSOR" val="361"/>
  <p:tag name="TRANSPARENCY" val="True"/>
  <p:tag name="FILENAME" val=""/>
  <p:tag name="INPUTTYPE" val="0"/>
  <p:tag name="LATEXENGINEID" val="0"/>
  <p:tag name="TEMPFOLDER" val="c:\t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4.25"/>
  <p:tag name="ORIGINALWIDTH" val="3820.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&#10;$x_0$~是~$f$~的{\bf\color{violet}跳跃间断点}，指两个单侧极限&#10;~$\lim\limits_{x\to x^-_0}f(x),\lim\limits_{x\to x^+_0}f(x)$&#10;~都存在，\\&#10;但不相等。&#10;&#10;\end{document}"/>
  <p:tag name="IGUANATEXSIZE" val="28"/>
  <p:tag name="IGUANATEXCURSOR" val="294"/>
  <p:tag name="TRANSPARENCY" val="True"/>
  <p:tag name="FILENAME" val=""/>
  <p:tag name="INPUTTYPE" val="0"/>
  <p:tag name="LATEXENGINEID" val="0"/>
  <p:tag name="TEMPFOLDER" val="c:\t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"/>
  <p:tag name="ORIGINALWIDTH" val="2517.7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&#10;可去间断点和跳跃间断点统称为{\bf\color{violet}第一类间断点}。\\&#10;除此之外的间断点统称为{\bf\color{violet}第二类间断点}。&#10;\end{document}"/>
  <p:tag name="IGUANATEXSIZE" val="28"/>
  <p:tag name="IGUANATEXCURSOR" val="222"/>
  <p:tag name="TRANSPARENCY" val="True"/>
  <p:tag name="FILENAME" val=""/>
  <p:tag name="INPUTTYPE" val="0"/>
  <p:tag name="LATEXENGINEID" val="0"/>
  <p:tag name="TEMPFOLDER" val="c:\t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5"/>
  <p:tag name="ORIGINALWIDTH" val="2515.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&#10;设~$x_0$~是~$f$~定义域的聚点。\\&#10;如果~$f$~在~$x_0$~处不连续，则称&#10;$x_0$~为~$f$~的{\bf\color{violet}间断点}。&#10;&#10;\end{document}"/>
  <p:tag name="IGUANATEXSIZE" val="28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8.5"/>
  <p:tag name="ORIGINALWIDTH" val="1599"/>
  <p:tag name="OUTPUTDPI" val="1200"/>
  <p:tag name="LATEXADDIN" val="\documentclass{article}&#10;\usepackage{amsmath,amsfonts,color,amsthm}&#10;\usepackage[UTF8]{ctex}&#10;\pagestyle{empty}&#10;\renewcommand{\proofname}{\bf 证明}&#10;\begin{document}&#10;&#10;\noindent &#10;$\lim\limits_{x\to 0^-}f(x)=&#10;\lim\limits_{x\to 0^-}(-1)=-1$，&#10;\vskip 0.5cm&#10;\noindent &#10;$\lim\limits_{x\to 0^+}f(x)=&#10;\lim\limits_{x\to 0^-}1=1$，&#10;\vskip 0.5cm&#10;\noindent $x=0$~是跳跃间断点。&#10;&#10;&#10;\end{document}"/>
  <p:tag name="IGUANATEXSIZE" val="28"/>
  <p:tag name="IGUANATEXCURSOR" val="326"/>
  <p:tag name="TRANSPARENCY" val="True"/>
  <p:tag name="FILENAME" val=""/>
  <p:tag name="INPUTTYPE" val="0"/>
  <p:tag name="LATEXENGINEID" val="0"/>
  <p:tag name="TEMPFOLDER" val="c:\t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940.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x= 0$~是~$f(x)=\dfrac{x}{|x|}$的&#10;第\hskip 0.4cm类间断点&#10;&#10;\end{document}"/>
  <p:tag name="IGUANATEXSIZE" val="28"/>
  <p:tag name="IGUANATEXCURSOR" val="220"/>
  <p:tag name="TRANSPARENCY" val="True"/>
  <p:tag name="FILENAME" val=""/>
  <p:tag name="INPUTTYPE" val="0"/>
  <p:tag name="LATEXENGINEID" val="0"/>
  <p:tag name="TEMPFOLDER" val="c:\t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"/>
  <p:tag name="ORIGINALWIDTH" val="1410"/>
  <p:tag name="OUTPUTDPI" val="1200"/>
  <p:tag name="LATEXADDIN" val="\documentclass{article}&#10;\usepackage{amsmath,amsfonts,xcolor,amsthm}&#10;\usepackage[UTF8]{ctex}&#10;\pagestyle{empty}&#10;\renewcommand{\proofname}{\bf 证明}&#10;\begin{document}&#10;\color{red}\bf 一\hskip 1.4cm （跳跃间断点）&#10;\end{document}"/>
  <p:tag name="IGUANATEXSIZE" val="28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0"/>
  <p:tag name="ORIGINALWIDTH" val="17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&#10;$\lim\limits_{x\to 0^-}f(x)$，&#10;$\lim\limits_{x\to 0^+}f(x)$~都不存在\\&#10;（只要其中之一不存在）&#10;&#10;\end{document}"/>
  <p:tag name="IGUANATEXSIZE" val="28"/>
  <p:tag name="IGUANATEXCURSOR" val="249"/>
  <p:tag name="TRANSPARENCY" val="True"/>
  <p:tag name="FILENAME" val=""/>
  <p:tag name="INPUTTYPE" val="0"/>
  <p:tag name="LATEXENGINEID" val="0"/>
  <p:tag name="TEMPFOLDER" val="c:\t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66.5"/>
  <p:tag name="OUTPUTDPI" val="1200"/>
  <p:tag name="LATEXADDIN" val="\documentclass{article}&#10;\usepackage{amsmath,amsfonts,xcolor,amsthm}&#10;\usepackage[UTF8]{ctex}&#10;\pagestyle{empty}&#10;\renewcommand{\proofname}{\bf 证明}&#10;\begin{document}&#10;\color{white}$\sqrt{x}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t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4.75"/>
  <p:tag name="ORIGINALWIDTH" val="1443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&#10;若~$\lim\limits_{x\to x_0^+}f(x)$~存在，\\&#10;则在~$x_0$~右侧附近，$f$~有界。&#10;&#10;&#10;\end{document}"/>
  <p:tag name="IGUANATEXSIZE" val="28"/>
  <p:tag name="IGUANATEXCURSOR" val="198"/>
  <p:tag name="TRANSPARENCY" val="True"/>
  <p:tag name="FILENAME" val=""/>
  <p:tag name="INPUTTYPE" val="0"/>
  <p:tag name="LATEXENGINEID" val="0"/>
  <p:tag name="TEMPFOLDER" val="c:\t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1"/>
  <p:tag name="ORIGINALWIDTH" val="2461.5"/>
  <p:tag name="OUTPUTDPI" val="1200"/>
  <p:tag name="LATEXADDIN" val="\documentclass{article}&#10;\usepackage{amsmath,amsfonts,color,amsthm}&#10;\usepackage[UTF8]{ctex}&#10;\pagestyle{empty}&#10;\renewcommand{\proofname}{\bf 证明}&#10;\begin{document}&#10;&#10;\noindent{\bf 证明. } &#10;设~$\lim\limits_{x\to x_0^+}f(x)=A$。&#10;则存在~$\delta&gt;0$~使得\\&#10;$\forall x\in(x_0,x_0+\delta)\Longrightarrow A-1&lt;f(x)&lt;A+1$。&#10;&#10;&#10;\end{document}"/>
  <p:tag name="IGUANATEXSIZE" val="28"/>
  <p:tag name="IGUANATEXCURSOR" val="208"/>
  <p:tag name="TRANSPARENCY" val="True"/>
  <p:tag name="FILENAME" val=""/>
  <p:tag name="INPUTTYPE" val="0"/>
  <p:tag name="LATEXENGINEID" val="0"/>
  <p:tag name="TEMPFOLDER" val="c:\t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1915.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x= 0$~是~$f(x)=\dfrac{1}{x}$的第\hskip 0.4cm类间断点。&#10;&#10;\end{document}"/>
  <p:tag name="IGUANATEXSIZE" val="28"/>
  <p:tag name="IGUANATEXCURSOR" val="186"/>
  <p:tag name="TRANSPARENCY" val="True"/>
  <p:tag name="FILENAME" val=""/>
  <p:tag name="INPUTTYPE" val="0"/>
  <p:tag name="LATEXENGINEID" val="0"/>
  <p:tag name="TEMPFOLDER" val="c:\t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111"/>
  <p:tag name="OUTPUTDPI" val="1200"/>
  <p:tag name="LATEXADDIN" val="\documentclass{article}&#10;\usepackage{amsmath,amsfonts,xcolor,amsthm}&#10;\usepackage[UTF8]{ctex}&#10;\pagestyle{empty}&#10;\renewcommand{\proofname}{\bf 证明}&#10;\begin{document}&#10;\color{red}\bf 二&#10;\end{document}"/>
  <p:tag name="IGUANATEXSIZE" val="28"/>
  <p:tag name="IGUANATEXCURSOR" val="176"/>
  <p:tag name="TRANSPARENCY" val="True"/>
  <p:tag name="FILENAME" val=""/>
  <p:tag name="INPUTTYPE" val="0"/>
  <p:tag name="LATEXENGINEID" val="0"/>
  <p:tag name="TEMPFOLDER" val="c:\t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5.75"/>
  <p:tag name="ORIGINALWIDTH" val="112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假设~&#10;$\lim\limits_{x\to 0^+}\sin\frac{1}{x}=A$。&#10;&#10;&#10;&#10;\end{document}"/>
  <p:tag name="IGUANATEXSIZE" val="28"/>
  <p:tag name="IGUANATEXCURSOR" val="218"/>
  <p:tag name="TRANSPARENCY" val="True"/>
  <p:tag name="FILENAME" val=""/>
  <p:tag name="INPUTTYPE" val="0"/>
  <p:tag name="LATEXENGINEID" val="0"/>
  <p:tag name="TEMPFOLDER" val="c:\t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0"/>
  <p:tag name="ORIGINALWIDTH" val="2017.5"/>
  <p:tag name="OUTPUTDPI" val="1200"/>
  <p:tag name="LATEXADDIN" val="\documentclass{article}&#10;\usepackage{amsmath,amsfonts,color,amsthm}&#10;\usepackage[UTF8]{ctex}&#10;\pagestyle{empty}&#10;\renewcommand{\proofname}{\bf 证明}&#10;\begin{document}&#10;&#10;\noindent 当正整数~&#10;$n&gt;\frac{1}{\delta 2\pi}$时，\\&#10;\noindent $0&lt;y_n=\frac{1}{2n\pi+\frac{3\pi}{2}}&lt;&#10;x_n=\frac{1}{2n\pi+\frac{\pi}{2}}&lt;\delta$。&#10;&#10;\noindent 从而~&#10;$f(x_n),f(y_n)\in\left(A-\frac{1}{3},A+\frac{1}{3}\right)$。&#10;&#10;\end{document}"/>
  <p:tag name="IGUANATEXSIZE" val="28"/>
  <p:tag name="IGUANATEXCURSOR" val="261"/>
  <p:tag name="TRANSPARENCY" val="True"/>
  <p:tag name="FILENAME" val=""/>
  <p:tag name="INPUTTYPE" val="0"/>
  <p:tag name="LATEXENGINEID" val="0"/>
  <p:tag name="TEMPFOLDER" val="c:\t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111"/>
  <p:tag name="OUTPUTDPI" val="1200"/>
  <p:tag name="LATEXADDIN" val="\documentclass{article}&#10;\usepackage{amsmath,amsfonts,xcolor,amsthm}&#10;\usepackage[UTF8]{ctex}&#10;\pagestyle{empty}&#10;\renewcommand{\proofname}{\bf 证明}&#10;\begin{document}&#10;\color{red}\bf 二&#10;\end{document}"/>
  <p:tag name="IGUANATEXSIZE" val="28"/>
  <p:tag name="IGUANATEXCURSOR" val="176"/>
  <p:tag name="TRANSPARENCY" val="True"/>
  <p:tag name="FILENAME" val=""/>
  <p:tag name="INPUTTYPE" val="0"/>
  <p:tag name="LATEXENGINEID" val="0"/>
  <p:tag name="TEMPFOLDER" val="c:\t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5.5"/>
  <p:tag name="ORIGINALWIDTH" val="1272"/>
  <p:tag name="OUTPUTDPI" val="1200"/>
  <p:tag name="LATEXADDIN" val="\documentclass{article}&#10;\usepackage{amsmath,amsfonts,xcolor,amsthm}&#10;\usepackage[UTF8]{ctex}&#10;\pagestyle{empty}&#10;\renewcommand{\proofname}{\bf 证明}&#10;\begin{document}&#10;\noindent 则存在~$\delta&gt;0$~使得\\&#10;当~$0&lt;x&lt;\delta$~时，\\&#10;$A-\frac{1}{3}&lt;\sin\frac{1}{x}&lt;A+\frac{1}{3}$。&#10;&#10;\end{document}"/>
  <p:tag name="IGUANATEXSIZE" val="28"/>
  <p:tag name="IGUANATEXCURSOR" val="273"/>
  <p:tag name="TRANSPARENCY" val="True"/>
  <p:tag name="FILENAME" val=""/>
  <p:tag name="INPUTTYPE" val="0"/>
  <p:tag name="LATEXENGINEID" val="0"/>
  <p:tag name="TEMPFOLDER" val="c:\t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3338.25"/>
  <p:tag name="OUTPUTDPI" val="1200"/>
  <p:tag name="LATEXADDIN" val="\documentclass{article}&#10;\usepackage{amsmath,amsfonts,xcolor,amsthm}&#10;\usepackage[UTF8]{ctex}&#10;\pagestyle{empty}&#10;\renewcommand{\proofname}{\bf 证明}&#10;\begin{document}&#10;\noindent 因此\\&#10;$2=1-(-1)=f(x_n)-f(y_n)&lt;A+\frac{1}{3}-\left(A-\frac{1}{3}\right)&lt;1$。矛盾！&#10;&#10;&#10;\end{document}"/>
  <p:tag name="IGUANATEXSIZE" val="28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2088.7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x= 0$~是~$f(x)=\sin\dfrac{1}{x}$的第\hskip 0.4cm类间断点。&#10;&#10;\end{document}"/>
  <p:tag name="IGUANATEXSIZE" val="28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66.5"/>
  <p:tag name="OUTPUTDPI" val="1200"/>
  <p:tag name="LATEXADDIN" val="\documentclass{article}&#10;\usepackage{amsmath,amsfonts,xcolor,amsthm}&#10;\usepackage[UTF8]{ctex}&#10;\pagestyle{empty}&#10;\renewcommand{\proofname}{\bf 证明}&#10;\begin{document}&#10;\color{white}$\sqrt{x}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t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2499"/>
  <p:tag name="OUTPUTDPI" val="1200"/>
  <p:tag name="LATEXADDIN" val="\documentclass{article}&#10;\usepackage{amsmath,amsfonts,color,amsthm}&#10;\usepackage[UTF8]{ctex}&#10;\pagestyle{empty}&#10;\renewcommand{\proofname}{\bf 证明}&#10;\begin{document}&#10;&#10;{\bf 证明}. $\forall \varepsilon&gt;0$，取~$\delta=1$，则当~$|x-x_0|&lt;\delta$~时，&#10;\end{document}"/>
  <p:tag name="IGUANATEXSIZE" val="28"/>
  <p:tag name="IGUANATEXCURSOR" val="230"/>
  <p:tag name="TRANSPARENCY" val="True"/>
  <p:tag name="FILENAME" val=""/>
  <p:tag name="INPUTTYPE" val="0"/>
  <p:tag name="LATEXENGINEID" val="0"/>
  <p:tag name="TEMPFOLDER" val="c:\t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1233.75"/>
  <p:tag name="OUTPUTDPI" val="1200"/>
  <p:tag name="LATEXADDIN" val="\documentclass{article}&#10;\usepackage{amsmath,amsfonts,color,amsthm}&#10;\usepackage[UTF8]{ctex}&#10;\pagestyle{empty}&#10;\renewcommand{\proofname}{\bf 证明}&#10;\begin{document}&#10;&#10;$\big|f(x)-f(x_0)\big|=0&lt;\varepsilon$.&#10;\end{document}"/>
  <p:tag name="IGUANATEXSIZE" val="28"/>
  <p:tag name="IGUANATEXCURSOR" val="199"/>
  <p:tag name="TRANSPARENCY" val="True"/>
  <p:tag name="FILENAME" val=""/>
  <p:tag name="INPUTTYPE" val="0"/>
  <p:tag name="LATEXENGINEID" val="0"/>
  <p:tag name="TEMPFOLDER" val="c:\t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1444.5"/>
  <p:tag name="OUTPUTDPI" val="1200"/>
  <p:tag name="LATEXADDIN" val="\documentclass{article}&#10;\usepackage{amsmath,amsfonts,color,amsthm}&#10;\usepackage[UTF8]{ctex}&#10;\pagestyle{empty}&#10;\renewcommand{\proofname}{\bf 证明}&#10;\begin{document}&#10;&#10;\bf 证明. ~$|x|-|x_0|\le |x-x_0|$&#10;\end{document}"/>
  <p:tag name="IGUANATEXSIZE" val="28"/>
  <p:tag name="IGUANATEXCURSOR" val="170"/>
  <p:tag name="TRANSPARENCY" val="True"/>
  <p:tag name="FILENAME" val=""/>
  <p:tag name="INPUTTYPE" val="0"/>
  <p:tag name="LATEXENGINEID" val="0"/>
  <p:tag name="TEMPFOLDER" val="c:\t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45.5"/>
  <p:tag name="OUTPUTDPI" val="1200"/>
  <p:tag name="LATEXADDIN" val="\documentclass{article}&#10;\usepackage{amsmath,amsfonts,color,amsthm}&#10;\usepackage[UTF8]{ctex}&#10;\pagestyle{empty}&#10;\renewcommand{\proofname}{\bf 证明}&#10;\begin{document}&#10;&#10;$|x_0|-|x|\le |x-x_0|$&#10;\end{document}"/>
  <p:tag name="IGUANATEXSIZE" val="28"/>
  <p:tag name="IGUANATEXCURSOR" val="170"/>
  <p:tag name="TRANSPARENCY" val="True"/>
  <p:tag name="FILENAME" val=""/>
  <p:tag name="INPUTTYPE" val="0"/>
  <p:tag name="LATEXENGINEID" val="0"/>
  <p:tag name="TEMPFOLDER" val="c:\t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497.75"/>
  <p:tag name="OUTPUTDPI" val="1200"/>
  <p:tag name="LATEXADDIN" val="\documentclass{article}&#10;\usepackage{amsmath,amsfonts,xcolor,amsthm}&#10;\usepackage[UTF8]{ctex}&#10;\pagestyle{empty}&#10;\renewcommand{\proofname}{\bf 证明}&#10;\begin{document}&#10;4. $\delta(\varepsilon,x_0)$~通常与~$\varepsilon,x_0$~有关&#10;\end{document}"/>
  <p:tag name="IGUANATEXSIZE" val="28"/>
  <p:tag name="IGUANATEXCURSOR" val="212"/>
  <p:tag name="TRANSPARENCY" val="True"/>
  <p:tag name="FILENAME" val=""/>
  <p:tag name="INPUTTYPE" val="0"/>
  <p:tag name="LATEXENGINEID" val="0"/>
  <p:tag name="TEMPFOLDER" val="c:\t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5"/>
  <p:tag name="ORIGINALWIDTH" val="2763"/>
  <p:tag name="OUTPUTDPI" val="1200"/>
  <p:tag name="LATEXADDIN" val="\documentclass{article}&#10;\usepackage{amsmath,amsfonts,color,amsthm}&#10;\usepackage[UTF8]{ctex}&#10;\pagestyle{empty}&#10;\renewcommand{\proofname}{\bf 证明}&#10;\begin{document}&#10;&#10;$\bigg||x|-|x_0|\bigg|=\max\bigg\{|x|-|x_0|,|x_0|-|x|\bigg\}\le |x-x_0|$&#10;\end{document}"/>
  <p:tag name="IGUANATEXSIZE" val="28"/>
  <p:tag name="IGUANATEXCURSOR" val="219"/>
  <p:tag name="TRANSPARENCY" val="True"/>
  <p:tag name="FILENAME" val=""/>
  <p:tag name="INPUTTYPE" val="0"/>
  <p:tag name="LATEXENGINEID" val="0"/>
  <p:tag name="TEMPFOLDER" val="c:\t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3166.5"/>
  <p:tag name="OUTPUTDPI" val="1200"/>
  <p:tag name="LATEXADDIN" val="\documentclass{article}&#10;\usepackage{amsmath,amsfonts,color,amsthm}&#10;\usepackage[UTF8]{ctex}&#10;\pagestyle{empty}&#10;\renewcommand{\proofname}{\bf 证明}&#10;\begin{document}&#10;&#10;$\forall\varepsilon&gt;0$，取~$\delta=\varepsilon$，于是当&#10;~$|x-x_0|&lt;\delta$~时，$\big||x|-|x_0|\big|&lt;\varepsilon$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t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887.25"/>
  <p:tag name="OUTPUTDPI" val="1200"/>
  <p:tag name="LATEXADDIN" val="\documentclass{article}&#10;\usepackage{amsmath,amsfonts,color,amsthm}&#10;\usepackage[UTF8]{ctex}&#10;\pagestyle{empty}&#10;\renewcommand{\proofname}{\bf 证明}&#10;\begin{document}&#10;&#10;\color{white}$ |a+b|\le |a|+|b|$&#10;\end{document}"/>
  <p:tag name="IGUANATEXSIZE" val="28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"/>
  <p:tag name="ORIGINALWIDTH" val="175.5"/>
  <p:tag name="OUTPUTDPI" val="1200"/>
  <p:tag name="LATEXADDIN" val="\documentclass{article}&#10;\usepackage{amsmath,amsfonts,color,amsthm}&#10;\usepackage[UTF8]{ctex}&#10;\pagestyle{empty}&#10;\renewcommand{\proofname}{\bf 证明}&#10;\begin{document}&#10;&#10;&#10;&#10;$&lt;\varepsilon$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698.75"/>
  <p:tag name="OUTPUTDPI" val="1200"/>
  <p:tag name="LATEXADDIN" val="\documentclass{article}&#10;\usepackage{amsmath,amsfonts,color,amsthm}&#10;\usepackage[UTF8]{ctex}&#10;\pagestyle{empty}&#10;\renewcommand{\proofname}{\bf 证明}&#10;\begin{document}&#10;&#10;&#10;当~$|h|&lt;\varepsilon^2$~时，只要~$x_0+h\ge 0$&#10;\end{document}"/>
  <p:tag name="IGUANATEXSIZE" val="28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5.5"/>
  <p:tag name="ORIGINALWIDTH" val="2105.25"/>
  <p:tag name="OUTPUTDPI" val="1200"/>
  <p:tag name="LATEXADDIN" val="\documentclass{article}&#10;\usepackage{amsmath,amsfonts,color,amsthm}&#10;\usepackage[UTF8]{ctex}&#10;\pagestyle{empty}&#10;\renewcommand{\proofname}{\bf 证明}&#10;\begin{document}&#10;&#10;&#10;&#10;\[\begin{split}&#10;&amp;\big|\sqrt{x_0+h}-\sqrt{x_0}\big|\\&#10;=&amp;\sqrt{\big|\sqrt{x_0+h}-\sqrt{x_0}\big|\big|\sqrt{x_0+h}-\sqrt{x_0}\big|}\\&#10;\le &amp;\sqrt{\big|\sqrt{x_0+h}-\sqrt{x_0}\big|&#10;\big|\sqrt{x_0+h}{~\color{red}+}~\sqrt{x_0}\big|}\\&#10;=&amp;\sqrt{\big|(x_0+h)-x_0\big|}=\sqrt{|h|}&#10;\end{split}&#10;\]&#10;\end{document}"/>
  <p:tag name="IGUANATEXSIZE" val="28"/>
  <p:tag name="IGUANATEXCURSOR" val="372"/>
  <p:tag name="TRANSPARENCY" val="True"/>
  <p:tag name="FILENAME" val=""/>
  <p:tag name="INPUTTYPE" val="0"/>
  <p:tag name="LATEXENGINEID" val="0"/>
  <p:tag name="TEMPFOLDER" val="c:\t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1254.75"/>
  <p:tag name="OUTPUTDPI" val="1200"/>
  <p:tag name="LATEXADDIN" val="\documentclass{article}&#10;\usepackage{amsmath,amsfonts,color,amsthm}&#10;\usepackage[UTF8]{ctex}&#10;\pagestyle{empty}&#10;\renewcommand{\proofname}{\bf 证明}&#10;\begin{document}&#10;&#10;&#10;{\bf 证明.}~$\forall x_0\ge 0$，$\forall \varepsilon&gt;0$，&#10;\end{document}"/>
  <p:tag name="IGUANATEXSIZE" val="28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461.75"/>
  <p:tag name="OUTPUTDPI" val="1200"/>
  <p:tag name="LATEXADDIN" val="\documentclass{article}&#10;\usepackage{amsmath,amsfonts,xcolor,amsthm}&#10;\usepackage[UTF8]{ctex}&#10;\pagestyle{empty}&#10;\renewcommand{\proofname}{\bf 证明}&#10;\begin{document}&#10;&#10;$\sqrt{x}$~在区间~$[0,+\infty)$~上连续。&#10;\end{document}"/>
  <p:tag name="IGUANATEXSIZE" val="28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6.5"/>
  <p:tag name="ORIGINALWIDTH" val="2802"/>
  <p:tag name="OUTPUTDPI" val="1200"/>
  <p:tag name="LATEXADDIN" val="\documentclass{article}&#10;\usepackage{amsmath,amsfonts,color,amsthm}&#10;\usepackage[UTF8]{ctex}&#10;\pagestyle{empty}&#10;\renewcommand{\proofname}{\bf 证明}&#10;\begin{document}&#10;&#10;因此，$\forall\varepsilon&gt;0$，&#10;当~$|h|&lt;\dfrac{\varepsilon}{2|x_0|+1+{\color{red}\varepsilon}}=:\delta(\varepsilon,x_0)$~时，&#10;&#10;\end{document}"/>
  <p:tag name="IGUANATEXSIZE" val="28"/>
  <p:tag name="IGUANATEXCURSOR" val="248"/>
  <p:tag name="TRANSPARENCY" val="True"/>
  <p:tag name="FILENAME" val=""/>
  <p:tag name="INPUTTYPE" val="0"/>
  <p:tag name="LATEXENGINEID" val="0"/>
  <p:tag name="TEMPFOLDER" val="c:\t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293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|h|&lt;1$，$(2|x_0|+1)|h|&lt;\varepsilon$，&#10;从而~$\big|(x_0+h)^2-x^2_0\big|&lt;\varepsilon$.&#10;&#10;\end{document}"/>
  <p:tag name="IGUANATEXSIZE" val="28"/>
  <p:tag name="IGUANATEXCURSOR" val="208"/>
  <p:tag name="TRANSPARENCY" val="True"/>
  <p:tag name="FILENAME" val=""/>
  <p:tag name="INPUTTYPE" val="0"/>
  <p:tag name="LATEXENGINEID" val="0"/>
  <p:tag name="TEMPFOLDER" val="c:\t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"/>
  <p:tag name="LAY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5"/>
  <p:tag name="ORIGINALWIDTH" val="3753.75"/>
  <p:tag name="OUTPUTDPI" val="1200"/>
  <p:tag name="LATEXADDIN" val="\documentclass{article}&#10;\usepackage{amsmath,amsfonts,color,amsthm}&#10;\usepackage[UTF8]{ctex}&#10;\pagestyle{empty}&#10;\renewcommand{\proofname}{\bf 证明}&#10;\begin{document}&#10;&#10;\bf 证明.~$\bigg|(x_0+h)^2-x^2_0\bigg|=\big|2x_0h+h^2\big|&#10;\le 2|x_0||h|+|h|^2\le (2|x_0|+1)|h|$&#10;\end{document}"/>
  <p:tag name="IGUANATEXSIZE" val="28"/>
  <p:tag name="IGUANATEXCURSOR" val="241"/>
  <p:tag name="TRANSPARENCY" val="True"/>
  <p:tag name="FILENAME" val=""/>
  <p:tag name="INPUTTYPE" val="0"/>
  <p:tag name="LATEXENGINEID" val="0"/>
  <p:tag name="TEMPFOLDER" val="c:\t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12.5"/>
  <p:tag name="OUTPUTDPI" val="1200"/>
  <p:tag name="LATEXADDIN" val="\documentclass{article}&#10;\usepackage{amsmath,amsfonts,xcolor,amsthm}&#10;\usepackage[UTF8]{ctex}&#10;\pagestyle{empty}&#10;\renewcommand{\proofname}{\bf 证明}&#10;\begin{document}&#10;&#10;$x^2$&#10;\end{document}"/>
  <p:tag name="IGUANATEXSIZE" val="28"/>
  <p:tag name="IGUANATEXCURSOR" val="166"/>
  <p:tag name="TRANSPARENCY" val="True"/>
  <p:tag name="FILENAME" val=""/>
  <p:tag name="INPUTTYPE" val="0"/>
  <p:tag name="LATEXENGINEID" val="0"/>
  <p:tag name="TEMPFOLDER" val="c:\t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9.25"/>
  <p:tag name="ORIGINALWIDTH" val="1785.75"/>
  <p:tag name="OUTPUTDPI" val="1200"/>
  <p:tag name="LATEXADDIN" val="\documentclass{article}&#10;\usepackage{amsmath,amsfonts,color,amsthm}&#10;\usepackage[UTF8]{ctex}&#10;\pagestyle{empty}&#10;\renewcommand{\proofname}{\bf 证明}&#10;\begin{document}&#10;&#10;$\bigg|\left(n+\dfrac{1}{n}\right)^2-n^2\bigg|&#10;=\bigg|2+\dfrac{1}{n^2}\bigg|&gt;2$&#10;\end{document}"/>
  <p:tag name="IGUANATEXSIZE" val="28"/>
  <p:tag name="IGUANATEXCURSOR" val="239"/>
  <p:tag name="TRANSPARENCY" val="True"/>
  <p:tag name="FILENAME" val=""/>
  <p:tag name="INPUTTYPE" val="0"/>
  <p:tag name="LATEXENGINEID" val="0"/>
  <p:tag name="TEMPFOLDER" val="c:\t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2593.5"/>
  <p:tag name="OUTPUTDPI" val="1200"/>
  <p:tag name="LATEXADDIN" val="\documentclass{article}&#10;\usepackage{amsmath,amsfonts,color,amsthm}&#10;\usepackage[UTF8]{ctex}&#10;\pagestyle{empty}&#10;\renewcommand{\proofname}{\bf 证明}&#10;\begin{document}&#10;&#10;所以对~$\varepsilon=2$，满足连续定义要求的~$\delta(2,n)&lt;\frac{1}{n}$.&#10;\end{document}"/>
  <p:tag name="IGUANATEXSIZE" val="28"/>
  <p:tag name="IGUANATEXCURSOR" val="189"/>
  <p:tag name="TRANSPARENCY" val="True"/>
  <p:tag name="FILENAME" val=""/>
  <p:tag name="INPUTTYPE" val="0"/>
  <p:tag name="LATEXENGINEID" val="0"/>
  <p:tag name="TEMPFOLDER" val="c:\t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45"/>
  <p:tag name="OUTPUTDPI" val="1200"/>
  <p:tag name="LATEXADDIN" val="\documentclass{article}&#10;\usepackage{amsmath,amsfonts,color,amsthm}&#10;\usepackage[UTF8]{ctex}&#10;\pagestyle{empty}&#10;\renewcommand{\proofname}{\bf 证明}&#10;\begin{document}&#10;&#10;$|h|&lt;1$&#10;\end{document}"/>
  <p:tag name="IGUANATEXSIZE" val="28"/>
  <p:tag name="IGUANATEXCURSOR" val="167"/>
  <p:tag name="TRANSPARENCY" val="True"/>
  <p:tag name="FILENAME" val=""/>
  <p:tag name="INPUTTYPE" val="0"/>
  <p:tag name="LATEXENGINEID" val="0"/>
  <p:tag name="TEMPFOLDER" val="c:\t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"/>
  <p:tag name="ORIGINALWIDTH" val="175.5"/>
  <p:tag name="OUTPUTDPI" val="1200"/>
  <p:tag name="LATEXADDIN" val="\documentclass{article}&#10;\usepackage{amsmath,amsfonts,color,amsthm}&#10;\usepackage[UTF8]{ctex}&#10;\pagestyle{empty}&#10;\renewcommand{\proofname}{\bf 证明}&#10;\begin{document}&#10;&#10;&#10;&#10;$&lt;\varepsilon$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5"/>
  <p:tag name="ORIGINALWIDTH" val="3463.5"/>
  <p:tag name="OUTPUTDPI" val="1200"/>
  <p:tag name="LATEXADDIN" val="\documentclass{article}&#10;\usepackage{amsmath,amsfonts,color,amsthm}&#10;\usepackage[UTF8]{ctex}&#10;\pagestyle{empty}&#10;\renewcommand{\proofname}{\bf 证明}&#10;\begin{document}&#10;&#10;&#10;当~$|h|&lt;\dfrac{\varepsilon|x_0|^2}{1+\varepsilon|x_0|}=:\delta(\varepsilon,x_0)$~时，&#10;$|h|&lt;|x_0|$，从而~$x_0+h\ne 0$~且&#10;\end{document}"/>
  <p:tag name="IGUANATEXSIZE" val="28"/>
  <p:tag name="IGUANATEXCURSOR" val="273"/>
  <p:tag name="TRANSPARENCY" val="True"/>
  <p:tag name="FILENAME" val=""/>
  <p:tag name="INPUTTYPE" val="0"/>
  <p:tag name="LATEXENGINEID" val="0"/>
  <p:tag name="TEMPFOLDER" val="c:\t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5"/>
  <p:tag name="ORIGINALWIDTH" val="2571.75"/>
  <p:tag name="OUTPUTDPI" val="1200"/>
  <p:tag name="LATEXADDIN" val="\documentclass{article}&#10;\usepackage{amsmath,amsfonts,color,amsthm}&#10;\usepackage[UTF8]{ctex}&#10;\pagestyle{empty}&#10;\renewcommand{\proofname}{\bf 证明}&#10;\begin{document}&#10;&#10;&#10;&#10;\[\begin{split}&#10;\bigg|\frac{1}{x_0+h}-\frac{1}{x_0}\big|&#10;&amp;=\left|\frac{h}{x_0(x_0+h)}\right|&#10;\le \frac{|h|}{|x_0|(|x_0|-|h|)}&#10;\end{split}&#10;\]&#10;\end{document}"/>
  <p:tag name="IGUANATEXSIZE" val="28"/>
  <p:tag name="IGUANATEXCURSOR" val="288"/>
  <p:tag name="TRANSPARENCY" val="True"/>
  <p:tag name="FILENAME" val=""/>
  <p:tag name="INPUTTYPE" val="0"/>
  <p:tag name="LATEXENGINEID" val="0"/>
  <p:tag name="TEMPFOLDER" val="c:\t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1278.75"/>
  <p:tag name="OUTPUTDPI" val="1200"/>
  <p:tag name="LATEXADDIN" val="\documentclass{article}&#10;\usepackage{amsmath,amsfonts,color,amsthm}&#10;\usepackage[UTF8]{ctex}&#10;\pagestyle{empty}&#10;\renewcommand{\proofname}{\bf 证明}&#10;\begin{document}&#10;&#10;{\bf 证明.}&#10;$\forall x_0\ne 0$，$\forall \varepsilon&gt;0$，&#10;\end{document}"/>
  <p:tag name="IGUANATEXSIZE" val="28"/>
  <p:tag name="IGUANATEXCURSOR" val="214"/>
  <p:tag name="TRANSPARENCY" val="True"/>
  <p:tag name="FILENAME" val=""/>
  <p:tag name="INPUTTYPE" val="0"/>
  <p:tag name="LATEXENGINEID" val="0"/>
  <p:tag name="TEMPFOLDER" val="c:\t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5"/>
  <p:tag name="ORIGINALWIDTH" val="1050"/>
  <p:tag name="OUTPUTDPI" val="1200"/>
  <p:tag name="LATEXADDIN" val="\documentclass{article}&#10;\usepackage{amsmath,amsfonts,xcolor,amsthm}&#10;\usepackage[UTF8]{ctex}&#10;\pagestyle{empty}&#10;\renewcommand{\proofname}{\bf 证明}&#10;\begin{document}&#10;&#10;$\dfrac{1}{x}$~在~$\mathbb{R}\backslash\{0\}$~上连续。&#10;\end{document}"/>
  <p:tag name="IGUANATEXSIZE" val="28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2158.5"/>
  <p:tag name="OUTPUTDPI" val="1200"/>
  <p:tag name="LATEXADDIN" val="\documentclass{article}&#10;\usepackage{amsmath,amsfonts,xcolor,amsthm}&#10;\usepackage[UTF8]{ctex}&#10;\pagestyle{empty}&#10;\renewcommand{\proofname}{\bf 证明}&#10;\begin{document}&#10;&#10;2. 函数~$f$~在~$x_0$~附近所取的值接近~$f(x_0)$&#10;&#10;\end{document}"/>
  <p:tag name="IGUANATEXSIZE" val="28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6.25"/>
  <p:tag name="ORIGINALWIDTH" val="4102.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$\forall\varepsilon&gt;0$，$\exists\delta_1&gt;0$~&#10;使得：\hskip 2.5cm&#10;$|y-y_0|&lt;\delta_1\Longrightarrow |g(y)-g(y_0)|&lt;\varepsilon.$&#10;&#10;\noindent（相应于~$\delta_1$，）$\exists \delta_2&gt;0$~使得：&#10;&#10;\noindent \hskip 4cm $|x-x_0|&lt;\delta_2\Longrightarrow|f(x)-f(x_0)|&lt;\delta_1$.&#10;&#10;\noindent \hskip 6.05cm&#10;$\Longrightarrow|g(f(x))-g(f(x_0))|&lt;\varepsilon$.&#10;\noindent&#10;&#10;\end{document}"/>
  <p:tag name="IGUANATEXSIZE" val="28"/>
  <p:tag name="IGUANATEXCURSOR" val="446"/>
  <p:tag name="TRANSPARENCY" val="True"/>
  <p:tag name="FILENAME" val=""/>
  <p:tag name="INPUTTYPE" val="0"/>
  <p:tag name="LATEXENGINEID" val="0"/>
  <p:tag name="TEMPFOLDER" val="c:\t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.75"/>
  <p:tag name="ORIGINALWIDTH" val="2313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\[\begin{cases}&#10;\text{$f$~在~$x_0$~处连续，}\\&#10;\text{$g$~在~$y_0$~处连续，}\\&#10;\text{$y_0=f(x_0)$}&#10;\end{cases}\negthickspace\Rightarrow&#10;\text{$g\circ f$~在~$x_0$~处连续。}\]&#10;\noindent&#10;&#10;\end{document}"/>
  <p:tag name="IGUANATEXSIZE" val="28"/>
  <p:tag name="IGUANATEXCURSOR" val="286"/>
  <p:tag name="TRANSPARENCY" val="True"/>
  <p:tag name="FILENAME" val=""/>
  <p:tag name="INPUTTYPE" val="0"/>
  <p:tag name="LATEXENGINEID" val="0"/>
  <p:tag name="TEMPFOLDER" val="c:\t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366.75"/>
  <p:tag name="OUTPUTDPI" val="1200"/>
  <p:tag name="LATEXADDIN" val="\documentclass{article}&#10;\usepackage{amsmath,amsfonts,xcolor,amsthm}&#10;\usepackage[UTF8]{ctex}&#10;\pagestyle{empty}&#10;\renewcommand{\proofname}{\bf 证明}&#10;\begin{document}&#10;&#10;$\forall y\in J$&#10;\end{document}"/>
  <p:tag name="IGUANATEXSIZE" val="28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869.25"/>
  <p:tag name="OUTPUTDPI" val="1200"/>
  <p:tag name="LATEXADDIN" val="\documentclass{article}&#10;\usepackage{amsmath,amsfonts,xcolor,amsthm}&#10;\usepackage[UTF8]{ctex}&#10;\pagestyle{empty}&#10;\renewcommand{\proofname}{\bf 证明}&#10;\begin{document}&#10;&#10;$\forall x\in I\cap f^{-1}(J)$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7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"/>
  <p:tag name="ORIGINALWIDTH" val="113.25"/>
  <p:tag name="OUTPUTDPI" val="1200"/>
  <p:tag name="LATEXADDIN" val="\documentclass{article}&#10;\usepackage{amsmath,amsfonts,xcolor,amsthm}&#10;\usepackage[UTF8]{ctex}&#10;\pagestyle{empty}&#10;\renewcommand{\proofname}{\bf 证明}&#10;\begin{document}&#10;$x_0$&#10;&#10;\end{document}"/>
  <p:tag name="IGUANATEXSIZE" val="24"/>
  <p:tag name="IGUANATEXCURSOR" val="182"/>
  <p:tag name="TRANSPARENCY" val="True"/>
  <p:tag name="FILENAME" val=""/>
  <p:tag name="INPUTTYPE" val="0"/>
  <p:tag name="LATEXENGINEID" val="0"/>
  <p:tag name="TEMPFOLDER" val="c:\t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5"/>
  <p:tag name="ORIGINALWIDTH" val="102.75"/>
  <p:tag name="OUTPUTDPI" val="1200"/>
  <p:tag name="LATEXADDIN" val="\documentclass{article}&#10;\usepackage{amsmath,amsfonts,xcolor,amsthm}&#10;\usepackage[UTF8]{ctex}&#10;\pagestyle{empty}&#10;\renewcommand{\proofname}{\bf 证明}&#10;\begin{document}&#10;$y_0$&#10;&#10;\end{document}"/>
  <p:tag name="IGUANATEXSIZE" val="24"/>
  <p:tag name="IGUANATEXCURSOR" val="163"/>
  <p:tag name="TRANSPARENCY" val="True"/>
  <p:tag name="FILENAME" val=""/>
  <p:tag name="INPUTTYPE" val="0"/>
  <p:tag name="LATEXENGINEID" val="0"/>
  <p:tag name="TEMPFOLDER" val="c:\t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64"/>
  <p:tag name="OUTPUTDPI" val="1200"/>
  <p:tag name="LATEXADDIN" val="\documentclass{article}&#10;\usepackage{amsmath,amsfonts,xcolor,amsthm}&#10;\usepackage[UTF8]{ctex}&#10;\pagestyle{empty}&#10;\renewcommand{\proofname}{\bf 证明}&#10;\begin{document}&#10;$g(y_0)$&#10;&#10;\end{document}"/>
  <p:tag name="IGUANATEXSIZE" val="24"/>
  <p:tag name="IGUANATEXCURSOR" val="167"/>
  <p:tag name="TRANSPARENCY" val="True"/>
  <p:tag name="FILENAME" val=""/>
  <p:tag name="INPUTTYPE" val="0"/>
  <p:tag name="LATEXENGINEID" val="0"/>
  <p:tag name="TEMPFOLDER" val="c:\t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63"/>
  <p:tag name="OUTPUTDPI" val="1200"/>
  <p:tag name="LATEXADDIN" val="\documentclass{article}&#10;\usepackage{amsmath,amsfonts,xcolor,amsthm}&#10;\usepackage[UTF8]{ctex}&#10;\pagestyle{empty}&#10;\renewcommand{\proofname}{\bf 证明}&#10;\begin{document}&#10;&#10;$f$&#10;\end{document}"/>
  <p:tag name="IGUANATEXSIZE" val="24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1334.25"/>
  <p:tag name="OUTPUTDPI" val="1200"/>
  <p:tag name="LATEXADDIN" val="\documentclass{article}&#10;\usepackage{amsmath,amsfonts,xcolor,amsthm}&#10;\usepackage[UTF8]{ctex}&#10;\pagestyle{empty}&#10;\renewcommand{\proofname}{\bf 证明}&#10;\begin{document}&#10;1. 函数~$f$~在~$x_0$~处有定义&#10;\end{document}"/>
  <p:tag name="IGUANATEXSIZE" val="28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249"/>
  <p:tag name="OUTPUTDPI" val="1200"/>
  <p:tag name="LATEXADDIN" val="\documentclass{article}&#10;\usepackage{amsmath,amsfonts,xcolor,amsthm}&#10;\usepackage[UTF8]{ctex}&#10;\pagestyle{empty}&#10;\renewcommand{\proofname}{\bf 证明}&#10;\begin{document}&#10;&#10;$g\circ f$&#10;\end{document}"/>
  <p:tag name="IGUANATEXSIZE" val="24"/>
  <p:tag name="IGUANATEXCURSOR" val="170"/>
  <p:tag name="TRANSPARENCY" val="True"/>
  <p:tag name="FILENAME" val=""/>
  <p:tag name="INPUTTYPE" val="0"/>
  <p:tag name="LATEXENGINEID" val="0"/>
  <p:tag name="TEMPFOLDER" val="c:\t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5"/>
  <p:tag name="ORIGINALWIDTH" val="57.75"/>
  <p:tag name="OUTPUTDPI" val="1200"/>
  <p:tag name="LATEXADDIN" val="\documentclass{article}&#10;\usepackage{amsmath,amsfonts,xcolor,amsthm}&#10;\usepackage[UTF8]{ctex}&#10;\pagestyle{empty}&#10;\renewcommand{\proofname}{\bf 证明}&#10;\begin{document}&#10;&#10;$g$&#10;\end{document}"/>
  <p:tag name="IGUANATEXSIZE" val="24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6.5"/>
  <p:tag name="ORIGINALWIDTH" val="1572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varepsilon^\prime=\dfrac{\varepsilon}{1+|f(x_0)|+|g(x_0)|+\varepsilon}$&#10;\end{document}"/>
  <p:tag name="IGUANATEXSIZE" val="24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5"/>
  <p:tag name="ORIGINALWIDTH" val="1461.7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$f,g$~在~$x_0$~处连续\\&#10;$\Longrightarrow$~&#10;$f+g,fg$~在~$x_0$~处连续。\\&#10;\noindent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2"/>
  <p:tag name="ORIGINALWIDTH" val="2052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若还有~$g(x_0)\ne 0$，则~&#10;$\dfrac{f}{g}$~在~$x_0$~处连续。\\&#10;\noindent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4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e (\varepsilon^\prime+|f(x_0)|+|g(x_0)|)\varepsilon^\prime$&#10;\end{document}"/>
  <p:tag name="IGUANATEXSIZE" val="24"/>
  <p:tag name="IGUANATEXCURSOR" val="232"/>
  <p:tag name="TRANSPARENCY" val="True"/>
  <p:tag name="FILENAME" val=""/>
  <p:tag name="INPUTTYPE" val="0"/>
  <p:tag name="LATEXENGINEID" val="0"/>
  <p:tag name="TEMPFOLDER" val="c:\t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650"/>
  <p:tag name="OUTPUTDPI" val="1200"/>
  <p:tag name="LATEXADDIN" val="\documentclass{article}&#10;\usepackage{amsmath,amsfonts,xcolor,amsthm,mathrsfs}&#10;\usepackage[UTF8]{ctex}&#10;\pagestyle{empty}&#10;\renewcommand{\proofname}{\bf 证明}&#10;\begin{document}&#10;&#10;$&lt;(1+|f(x_0)|+|g(x_0)|)\varepsilon^\prime&lt;\varepsilon$.&#10;\end{document}"/>
  <p:tag name="IGUANATEXSIZE" val="24"/>
  <p:tag name="IGUANATEXCURSOR" val="226"/>
  <p:tag name="TRANSPARENCY" val="True"/>
  <p:tag name="FILENAME" val=""/>
  <p:tag name="INPUTTYPE" val="0"/>
  <p:tag name="LATEXENGINEID" val="0"/>
  <p:tag name="TEMPFOLDER" val="c:\t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04"/>
  <p:tag name="ORIGINALWIDTH" val="4051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\[\begin{split}&#10;&amp;|f(x)g(x)-f(x_0)g(x_0)|\\&#10;=&amp;\bigg|[f(x)-f(x_0)][g(x)-g(x_0)]+f(x_0)[g(x)-g(x_0)]+&#10;g(x_0)[f(x)-f(x_0)]\bigg|&#10;\end{split}\]&#10;&#10;\end{document}"/>
  <p:tag name="IGUANATEXSIZE" val="24"/>
  <p:tag name="IGUANATEXCURSOR" val="325"/>
  <p:tag name="TRANSPARENCY" val="True"/>
  <p:tag name="FILENAME" val=""/>
  <p:tag name="INPUTTYPE" val="0"/>
  <p:tag name="LATEXENGINEID" val="0"/>
  <p:tag name="TEMPFOLDER" val="c:\t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273.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有理函数都是连续函数。&#10;\noindent&#10;&#10;\end{document}"/>
  <p:tag name="IGUANATEXSIZE" val="28"/>
  <p:tag name="IGUANATEXCURSOR" val="177"/>
  <p:tag name="TRANSPARENCY" val="True"/>
  <p:tag name="FILENAME" val=""/>
  <p:tag name="INPUTTYPE" val="0"/>
  <p:tag name="LATEXENGINEID" val="0"/>
  <p:tag name="TEMPFOLDER" val="c:\t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640.5"/>
  <p:tag name="OUTPUTDPI" val="1200"/>
  <p:tag name="LATEXADDIN" val="\documentclass{article}&#10;\usepackage{amsmath,amsfonts,xcolor,amsthm}&#10;\usepackage[UTF8]{ctex}&#10;\pagestyle{empty}&#10;\renewcommand{\proofname}{\bf 证明}&#10;\begin{document}&#10;3. 动态行为&#10;\end{document}"/>
  <p:tag name="IGUANATEXSIZE" val="28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143.7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&#10;多项式都是连续函数。&#10;\noindent&#10;&#10;\end{document}"/>
  <p:tag name="IGUANATEXSIZE" val="28"/>
  <p:tag name="IGUANATEXCURSOR" val="183"/>
  <p:tag name="TRANSPARENCY" val="True"/>
  <p:tag name="FILENAME" val=""/>
  <p:tag name="INPUTTYPE" val="0"/>
  <p:tag name="LATEXENGINEID" val="0"/>
  <p:tag name="TEMPFOLDER" val="c:\t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717.2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$\forall\varepsilon&gt;0$，待定~$\varepsilon^\prime&gt;0$，$\exists\delta&gt;0$~&#10;使得$|x-x_0|&lt;\delta\Longrightarrow$&#10;\end{document}"/>
  <p:tag name="IGUANATEXSIZE" val="24"/>
  <p:tag name="IGUANATEXCURSOR" val="274"/>
  <p:tag name="TRANSPARENCY" val="True"/>
  <p:tag name="FILENAME" val=""/>
  <p:tag name="INPUTTYPE" val="0"/>
  <p:tag name="LATEXENGINEID" val="0"/>
  <p:tag name="TEMPFOLDER" val="c:\t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1136.25"/>
  <p:tag name="OUTPUTDPI" val="1200"/>
  <p:tag name="LATEXADDIN" val="\documentclass{article}&#10;\usepackage{amsmath,amsfonts,xcolor,amsthm}&#10;\usepackage[UTF8]{ctex}&#10;\pagestyle{empty}&#10;\renewcommand{\proofname}{\bf 证明}&#10;\begin{document}&#10;&#10;$\begin{cases}&#10;|f(x)-f(x_0)|&lt;\varepsilon^\prime,\\&#10;|g(x)-g(x_0)|&lt;\varepsilon^\prime&#10;\end{cases}$&#10;\end{document}"/>
  <p:tag name="IGUANATEXSIZE" val="24"/>
  <p:tag name="IGUANATEXCURSOR" val="256"/>
  <p:tag name="TRANSPARENCY" val="True"/>
  <p:tag name="FILENAME" val=""/>
  <p:tag name="INPUTTYPE" val="0"/>
  <p:tag name="LATEXENGINEID" val="0"/>
  <p:tag name="TEMPFOLDER" val="c:\t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90"/>
  <p:tag name="ORIGINALWIDTH" val="4137"/>
  <p:tag name="OUTPUTDPI" val="1200"/>
  <p:tag name="LATEXADDIN" val="\documentclass{article}&#10;\usepackage{amsmath,amsfonts,xcolor,amsthm,mathrsfs}&#10;\usepackage[UTF8]{ctex}&#10;\pagestyle{empty}&#10;\renewcommand{\proofname}{\bf 证明}&#10;\begin{document}&#10;\noindent{\bf 证明. }&#10;$\forall\varepsilon&gt;0$，取~$\varepsilon^\prime=\dfrac{\varepsilon}{|f(x_0)|+|g(x_0)|+1+\varepsilon}$. &#10;&#10;则~$0&lt;\varepsilon^\prime&lt;1$~且存在~$\delta_1&gt;0$~和~$\delta_2&gt;0$~使得&#10;&#10;当~$|x-x_0|&lt;\delta_1$~时，$|f(x)-f(x_0)|&lt;\varepsilon^\prime$；&#10;&#10;当~$|x-x_0|&lt;\delta_2$~时，$|g(x)-g(x_0)|&lt;\varepsilon^\prime$.&#10;&#10;取~$\delta=\min\{\delta_1,\delta_2\}$，则当~$|x-x_0|&lt;\delta$~时，&#10;\[\begin{split}&#10;|f(x)g(x)-f(x_0)g(x_0)|&amp;&#10;=|(f(x)-f(x_0))(g(x)-g(x_0))\\&#10;&amp;\qquad +f(x_0)(g(x)-g(x_0)) &#10;+g(x_0)(f(x)-f(x_0))|\\&#10;&amp;\le  \varepsilon^\prime\varepsilon^\prime+|f(x_0)|\varepsilon^\prime&#10;+|g(x_0)|\varepsilon^\prime\\&#10;&amp;&lt;\varepsilon^\prime(1+|f(x_0)|+|g(x_0)|)\\&#10;&amp;&lt;\varepsilon.&#10;\end{split}\]&#10;&#10;&#10;\end{document}"/>
  <p:tag name="IGUANATEXSIZE" val="28"/>
  <p:tag name="IGUANATEXCURSOR" val="237"/>
  <p:tag name="TRANSPARENCY" val="True"/>
  <p:tag name="FILENAME" val=""/>
  <p:tag name="INPUTTYPE" val="0"/>
  <p:tag name="LATEXENGINEID" val="0"/>
  <p:tag name="TEMPFOLDER" val="c:\t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780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(\forall) \varepsilon\longrightarrow \varepsilon^\prime&#10;\longrightarrow (\exists)\delta_1,\delta_2\longrightarrow&#10;(\exists)\delta$&#10;\end{document}"/>
  <p:tag name="IGUANATEXSIZE" val="24"/>
  <p:tag name="IGUANATEXCURSOR" val="294"/>
  <p:tag name="TRANSPARENCY" val="True"/>
  <p:tag name="FILENAME" val=""/>
  <p:tag name="INPUTTYPE" val="0"/>
  <p:tag name="LATEXENGINEID" val="0"/>
  <p:tag name="TEMPFOLDER" val="c:\t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22.5"/>
  <p:tag name="ORIGINALWIDTH" val="3689.2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称函数{\bf\color{violet} ~$f:I\to\mathbb{R}$~&#10;在~$x_0\in I$~处右连续}，指：\\&#10;$\forall \varepsilon&gt;0, \exists\delta&gt;0 &#10;\text{~使得：~}\forall x\in I,x_0\le x&lt;x_0+\delta\Rightarrow |f(x)-f(x_0)|&lt;\varepsilon.$&#10;\vskip 0.3cm&#10;\noindent 类似定义{\bf\color{violet} ~$f$~在~$x_0$~处左连续}。&#10;\end{document}"/>
  <p:tag name="IGUANATEXSIZE" val="28"/>
  <p:tag name="IGUANATEXCURSOR" val="316"/>
  <p:tag name="TRANSPARENCY" val="True"/>
  <p:tag name="FILENAME" val=""/>
  <p:tag name="INPUTTYPE" val="0"/>
  <p:tag name="LATEXENGINEID" val="0"/>
  <p:tag name="TEMPFOLDER" val="c:\t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0.25"/>
  <p:tag name="ORIGINALWIDTH" val="3969.7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易见：\\&#10;函数~$f:I\to\mathbb{R}$~&#10;在~$x_0\in I$~处连续~$\Longleftrightarrow f$~在~$x_0$~处&#10;既是右连续，又是左连续。&#10;\end{document}"/>
  <p:tag name="IGUANATEXSIZE" val="28"/>
  <p:tag name="IGUANATEXCURSOR" val="267"/>
  <p:tag name="TRANSPARENCY" val="True"/>
  <p:tag name="FILENAME" val=""/>
  <p:tag name="INPUTTYPE" val="0"/>
  <p:tag name="LATEXENGINEID" val="0"/>
  <p:tag name="TEMPFOLDER" val="c:\t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.75"/>
  <p:tag name="ORIGINALWIDTH" val="3569.25"/>
  <p:tag name="OUTPUTDPI" val="1200"/>
  <p:tag name="LATEXADDIN" val="\documentclass{article}&#10;\usepackage{amsmath,amsfonts,color,amsthm}&#10;\usepackage[UTF8]{ctex}&#10;\pagestyle{empty}&#10;\renewcommand{\proofname}{\bf 证明}&#10;\begin{document}&#10;&#10;任取~$x_0\in I$。若~$x_0$~不是~$I$~的右端点，&#10;则存在~$x_1\in I$~使得~$x_1&gt;x_0$。&#10;&#10;于是~$f(x_1)\ge f(x_0)$。&#10;&#10;\end{document}"/>
  <p:tag name="IGUANATEXSIZE" val="28"/>
  <p:tag name="IGUANATEXCURSOR" val="225"/>
  <p:tag name="TRANSPARENCY" val="True"/>
  <p:tag name="FILENAME" val=""/>
  <p:tag name="INPUTTYPE" val="0"/>
  <p:tag name="LATEXENGINEID" val="0"/>
  <p:tag name="TEMPFOLDER" val="c:\t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1382.25"/>
  <p:tag name="OUTPUTDPI" val="1200"/>
  <p:tag name="LATEXADDIN" val="\documentclass{article}&#10;\usepackage{amsmath,amsfonts,color,amsthm}&#10;\usepackage[UTF8]{ctex}&#10;\pagestyle{empty}&#10;\renewcommand{\proofname}{\bf 证明}&#10;\begin{document}&#10;&#10;{\bf 证明.} 不妨设~$f$~单调不减。&#10;\end{document}"/>
  <p:tag name="IGUANATEXSIZE" val="28"/>
  <p:tag name="IGUANATEXCURSOR" val="184"/>
  <p:tag name="TRANSPARENCY" val="True"/>
  <p:tag name="FILENAME" val=""/>
  <p:tag name="INPUTTYPE" val="0"/>
  <p:tag name="LATEXENGINEID" val="0"/>
  <p:tag name="TEMPFOLDER" val="c:\t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339.25"/>
  <p:tag name="OUTPUTDPI" val="1200"/>
  <p:tag name="LATEXADDIN" val="\documentclass{article}&#10;\usepackage{amsmath,amsfonts,color,amsthm}&#10;\usepackage[UTF8]{ctex}&#10;\pagestyle{empty}&#10;\renewcommand{\proofname}{\bf 证明}&#10;\begin{document}&#10;&#10;如果~$f(x_1)=f(x_0)$，则对任意&#10;~$x\in [x_0,x_1)$，&#10;&#10;\end{document}"/>
  <p:tag name="IGUANATEXSIZE" val="28"/>
  <p:tag name="IGUANATEXCURSOR" val="204"/>
  <p:tag name="TRANSPARENCY" val="True"/>
  <p:tag name="FILENAME" val=""/>
  <p:tag name="INPUTTYPE" val="0"/>
  <p:tag name="LATEXENGINEID" val="0"/>
  <p:tag name="TEMPFOLDER" val="c:\t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842.75"/>
  <p:tag name="OUTPUTDPI" val="1200"/>
  <p:tag name="LATEXADDIN" val="\documentclass{article}&#10;\usepackage{amsmath,amsfonts,xcolor,amsthm}&#10;\usepackage[UTF8]{ctex}&#10;\pagestyle{empty}&#10;\renewcommand{\proofname}{\bf 证明}&#10;\begin{document}&#10;$\delta(\varepsilon,x_0)$~如何随~$\varepsilon,x_0$~的改变而变化&#10;\end{document}"/>
  <p:tag name="IGUANATEXSIZE" val="28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1.75"/>
  <p:tag name="ORIGINALWIDTH" val="3860.25"/>
  <p:tag name="OUTPUTDPI" val="1200"/>
  <p:tag name="LATEXADDIN" val="\documentclass{article}&#10;\usepackage{amsmath,amsfonts,color,amsthm}&#10;\usepackage[UTF8]{ctex}&#10;\pagestyle{empty}&#10;\renewcommand{\proofname}{\bf 证明}&#10;\begin{document}&#10;&#10;如果~$f(x_1)&gt;f(x_0)$，则对任意~$y_2\in(f(x_0),f(x_1))\in J$，&#10;由于~$f$~是满射，&#10;&#10;所以存在~$x_2\in I$~使得~$f(x_2)=y_2$。再由~$f$~单调不减知，&#10;$x_2\in (x_0,x_1)$。&#10;&#10;于是对任意~$x\in [x_0,x_2)$，&#10;$f(x_0)\le f(x)\le f(x_2)=y_2$。&#10;&#10;从而~$f$~在~$x_0$~处右连续。&#10;&#10;\end{document}"/>
  <p:tag name="IGUANATEXSIZE" val="28"/>
  <p:tag name="IGUANATEXCURSOR" val="352"/>
  <p:tag name="TRANSPARENCY" val="True"/>
  <p:tag name="FILENAME" val=""/>
  <p:tag name="INPUTTYPE" val="0"/>
  <p:tag name="LATEXENGINEID" val="0"/>
  <p:tag name="TEMPFOLDER" val="c:\t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.75"/>
  <p:tag name="ORIGINALWIDTH" val="2717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$f(x_0)\le f(x)\le f(x_1)=f(x_0).$$&#10;&#10;从而~$f$~在~$x_0$~处右连续。&#10;&#10;\end{document}"/>
  <p:tag name="IGUANATEXSIZE" val="28"/>
  <p:tag name="IGUANATEXCURSOR" val="245"/>
  <p:tag name="TRANSPARENCY" val="True"/>
  <p:tag name="FILENAME" val=""/>
  <p:tag name="INPUTTYPE" val="0"/>
  <p:tag name="LATEXENGINEID" val="0"/>
  <p:tag name="TEMPFOLDER" val="c:\t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3348"/>
  <p:tag name="OUTPUTDPI" val="1200"/>
  <p:tag name="LATEXADDIN" val="\documentclass{article}&#10;\usepackage{amsmath,amsfonts,xcolor,amsthm}&#10;\usepackage[UTF8]{ctex}&#10;\pagestyle{empty}&#10;\renewcommand{\proofname}{\bf 证明}&#10;\begin{document}&#10;&#10;设~$I,J\subseteq\mathbb{R}$~是{\color{red}区间}，&#10;$f:I\to J$~是{\color{red}单调满射}。则&#10;~$f$~是连续函数。&#10;\end{document}"/>
  <p:tag name="IGUANATEXSIZE" val="28"/>
  <p:tag name="IGUANATEXCURSOR" val="236"/>
  <p:tag name="TRANSPARENCY" val="True"/>
  <p:tag name="FILENAME" val=""/>
  <p:tag name="INPUTTYPE" val="0"/>
  <p:tag name="LATEXENGINEID" val="0"/>
  <p:tag name="TEMPFOLDER" val="c:\t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2224.5"/>
  <p:tag name="OUTPUTDPI" val="1200"/>
  <p:tag name="LATEXADDIN" val="\documentclass{article}&#10;\usepackage{amsmath,amsfonts,color,amsthm}&#10;\usepackage[UTF8]{ctex}&#10;\pagestyle{empty}&#10;\renewcommand{\proofname}{\bf 证明}&#10;\begin{document}&#10;&#10;\noindent $I$~是区间：\\&#10;$\forall a,b\in I$($a&lt;b$),&#10;$\forall c:a&lt;c&lt;b\Longrightarrow c\in I$。&#10;\end{document}"/>
  <p:tag name="IGUANATEXSIZE" val="24"/>
  <p:tag name="IGUANATEXCURSOR" val="220"/>
  <p:tag name="TRANSPARENCY" val="True"/>
  <p:tag name="FILENAME" val=""/>
  <p:tag name="INPUTTYPE" val="0"/>
  <p:tag name="LATEXENGINEID" val="0"/>
  <p:tag name="TEMPFOLDER" val="c:\t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726"/>
  <p:tag name="OUTPUTDPI" val="1200"/>
  <p:tag name="LATEXADDIN" val="\documentclass{article}&#10;\usepackage{amsmath,amsfonts,xcolor,amsthm,mathrsfs}&#10;\usepackage[UTF8]{ctex}&#10;\pagestyle{empty}&#10;\renewcommand{\proofname}{\bf 证明}&#10;\begin{document}&#10;否则考虑~$-f$。&#10;\end{document}"/>
  <p:tag name="IGUANATEXSIZE" val="28"/>
  <p:tag name="IGUANATEXCURSOR" val="195"/>
  <p:tag name="TRANSPARENCY" val="True"/>
  <p:tag name="FILENAME" val=""/>
  <p:tag name="INPUTTYPE" val="0"/>
  <p:tag name="LATEXENGINEID" val="0"/>
  <p:tag name="TEMPFOLDER" val="c:\t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"/>
  <p:tag name="ORIGINALWIDTH" val="113.25"/>
  <p:tag name="OUTPUTDPI" val="1200"/>
  <p:tag name="LATEXADDIN" val="\documentclass{article}&#10;\usepackage{amsmath,amsfonts,xcolor,amsthm}&#10;\usepackage[UTF8]{ctex}&#10;\pagestyle{empty}&#10;\renewcommand{\proofname}{\bf 证明}&#10;\begin{document}&#10;&#10;$x_0$&#10;\end{document}"/>
  <p:tag name="IGUANATEXSIZE" val="24"/>
  <p:tag name="IGUANATEXCURSOR" val="182"/>
  <p:tag name="TRANSPARENCY" val="True"/>
  <p:tag name="FILENAME" val=""/>
  <p:tag name="INPUTTYPE" val="0"/>
  <p:tag name="LATEXENGINEID" val="0"/>
  <p:tag name="TEMPFOLDER" val="c:\t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5"/>
  <p:tag name="ORIGINALWIDTH" val="109.5"/>
  <p:tag name="OUTPUTDPI" val="1200"/>
  <p:tag name="LATEXADDIN" val="\documentclass{article}&#10;\usepackage{amsmath,amsfonts,xcolor,amsthm}&#10;\usepackage[UTF8]{ctex}&#10;\pagestyle{empty}&#10;\renewcommand{\proofname}{\bf 证明}&#10;\begin{document}&#10;&#10;$x_1$&#10;\end{document}"/>
  <p:tag name="IGUANATEXSIZE" val="24"/>
  <p:tag name="IGUANATEXCURSOR" val="166"/>
  <p:tag name="TRANSPARENCY" val="True"/>
  <p:tag name="FILENAME" val=""/>
  <p:tag name="INPUTTYPE" val="0"/>
  <p:tag name="LATEXENGINEID" val="0"/>
  <p:tag name="TEMPFOLDER" val="c:\t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79.75"/>
  <p:tag name="OUTPUTDPI" val="1200"/>
  <p:tag name="LATEXADDIN" val="\documentclass{article}&#10;\usepackage{amsmath,amsfonts,xcolor,amsthm}&#10;\usepackage[UTF8]{ctex}&#10;\pagestyle{empty}&#10;\renewcommand{\proofname}{\bf 证明}&#10;\begin{document}&#10;&#10;$f(x_0)$&#10;\end{document}"/>
  <p:tag name="IGUANATEXSIZE" val="24"/>
  <p:tag name="IGUANATEXCURSOR" val="169"/>
  <p:tag name="TRANSPARENCY" val="True"/>
  <p:tag name="FILENAME" val=""/>
  <p:tag name="INPUTTYPE" val="0"/>
  <p:tag name="LATEXENGINEID" val="0"/>
  <p:tag name="TEMPFOLDER" val="c:\t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79.75"/>
  <p:tag name="OUTPUTDPI" val="1200"/>
  <p:tag name="LATEXADDIN" val="\documentclass{article}&#10;\usepackage{amsmath,amsfonts,xcolor,amsthm}&#10;\usepackage[UTF8]{ctex}&#10;\pagestyle{empty}&#10;\renewcommand{\proofname}{\bf 证明}&#10;\begin{document}&#10;&#10;$f(x_1)$&#10;\end{document}"/>
  <p:tag name="IGUANATEXSIZE" val="24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174"/>
  <p:tag name="OUTPUTDPI" val="1200"/>
  <p:tag name="LATEXADDIN" val="\documentclass{article}&#10;\usepackage{amsmath,amsfonts,xcolor,amsthm}&#10;\usepackage[UTF8]{ctex}&#10;\pagestyle{empty}&#10;\renewcommand{\proofname}{\bf 证明}&#10;\begin{document}&#10;&#10;$\forall y_2$&#10;\end{document}"/>
  <p:tag name="IGUANATEXSIZE" val="24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OUTPUTDPI" val="1200"/>
  <p:tag name="LATEXADDIN" val="\documentclass{article}&#10;\usepackage{amsmath,amsfonts,xcolor,amsthm}&#10;\usepackage[UTF8]{ctex}&#10;\pagestyle{empty}&#10;\renewcommand{\proofname}{\bf 证明}&#10;\begin{document}&#10;\color{white}$x$&#10;&#10;\end{document}"/>
  <p:tag name="IGUANATEXSIZE" val="20"/>
  <p:tag name="IGUANATEXCURSOR" val="174"/>
  <p:tag name="TRANSPARENCY" val="True"/>
  <p:tag name="FILENAME" val=""/>
  <p:tag name="INPUTTYPE" val="0"/>
  <p:tag name="LATEXENGINEID" val="0"/>
  <p:tag name="TEMPFOLDER" val="c:\t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77.75"/>
  <p:tag name="OUTPUTDPI" val="1200"/>
  <p:tag name="LATEXADDIN" val="\documentclass{article}&#10;\usepackage{amsmath,amsfonts,xcolor,amsthm}&#10;\usepackage[UTF8]{ctex}&#10;\pagestyle{empty}&#10;\renewcommand{\proofname}{\bf 证明}&#10;\begin{document}&#10;&#10;$\exists x_2$&#10;\end{document}"/>
  <p:tag name="IGUANATEXSIZE" val="24"/>
  <p:tag name="IGUANATEXCURSOR" val="171"/>
  <p:tag name="TRANSPARENCY" val="True"/>
  <p:tag name="FILENAME" val=""/>
  <p:tag name="INPUTTYPE" val="0"/>
  <p:tag name="LATEXENGINEID" val="0"/>
  <p:tag name="TEMPFOLDER" val="c:\t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3036.75"/>
  <p:tag name="OUTPUTDPI" val="1200"/>
  <p:tag name="LATEXADDIN" val="\documentclass{article}&#10;\usepackage{amsmath,amsfonts,color,amsthm}&#10;\usepackage[UTF8]{ctex}&#10;\pagestyle{empty}&#10;\renewcommand{\proofname}{\bf 证明}&#10;\begin{document}&#10;&#10;类似可证：若~$x_0$~不是~$I$~的左端点，则~$f$~在~$x_0$~处左连续。&#10;&#10;\end{document}"/>
  <p:tag name="IGUANATEXSIZE" val="28"/>
  <p:tag name="IGUANATEXCURSOR" val="196"/>
  <p:tag name="TRANSPARENCY" val="True"/>
  <p:tag name="FILENAME" val=""/>
  <p:tag name="INPUTTYPE" val="0"/>
  <p:tag name="LATEXENGINEID" val="0"/>
  <p:tag name="TEMPFOLDER" val="c:\t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2393.2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指数函数、对数函数、幂函数都是连续函数。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t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9.75"/>
  <p:tag name="ORIGINALWIDTH" val="1464.75"/>
  <p:tag name="OUTPUTDPI" val="1200"/>
  <p:tag name="LATEXADDIN" val="\documentclass{article}&#10;\usepackage{amsmath,amsfonts,xcolor,amsthm}&#10;\usepackage[UTF8]{ctex}&#10;\pagestyle{empty}&#10;\renewcommand{\proofname}{\bf 证明}&#10;\begin{document}&#10;&#10;\noindent 对~$a&gt;0,a\ne 1$，\\&#10;$a^x:\mathbb{R}\to\mathbb{R}^+$~是单调满射，\\&#10;$\log_a:\mathbb{R}^+\to\mathbb{R}$~是单调满射。\\&#10;\end{document}"/>
  <p:tag name="IGUANATEXSIZE" val="28"/>
  <p:tag name="IGUANATEXCURSOR" val="275"/>
  <p:tag name="TRANSPARENCY" val="True"/>
  <p:tag name="FILENAME" val=""/>
  <p:tag name="INPUTTYPE" val="0"/>
  <p:tag name="LATEXENGINEID" val="0"/>
  <p:tag name="TEMPFOLDER" val="c:\t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5"/>
  <p:tag name="ORIGINALWIDTH" val="2784"/>
  <p:tag name="OUTPUTDPI" val="1200"/>
  <p:tag name="LATEXADDIN" val="\documentclass{article}&#10;\usepackage{amsmath,amsfonts,xcolor,amsthm}&#10;\usepackage[UTF8]{ctex}&#10;\pagestyle{empty}&#10;\renewcommand{\proofname}{\bf 证明}&#10;\begin{document}&#10;&#10;\noindent 幂函数~$x^\mu=2^{\mu\log_2x}$~是连续函数的复合，所以连续。&#10;\end{document}"/>
  <p:tag name="IGUANATEXSIZE" val="28"/>
  <p:tag name="IGUANATEXCURSOR" val="176"/>
  <p:tag name="TRANSPARENCY" val="True"/>
  <p:tag name="FILENAME" val=""/>
  <p:tag name="INPUTTYPE" val="0"/>
  <p:tag name="LATEXENGINEID" val="0"/>
  <p:tag name="TEMPFOLDER" val="c:\t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5"/>
  <p:tag name="ORIGINALWIDTH" val="1963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ongrightarrow$~指数函数、对数函数是连续函数&#10;\end{document}"/>
  <p:tag name="IGUANATEXSIZE" val="28"/>
  <p:tag name="IGUANATEXCURSOR" val="203"/>
  <p:tag name="TRANSPARENCY" val="True"/>
  <p:tag name="FILENAME" val=""/>
  <p:tag name="INPUTTYPE" val="0"/>
  <p:tag name="LATEXENGINEID" val="0"/>
  <p:tag name="TEMPFOLDER" val="c:\t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"/>
  <p:tag name="ORIGINALWIDTH" val="3187.5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称实数~$x_0$~是~$\mathbb{R}$~的子集~$I$~的{\bf\color{violet} 聚点}，指：&#10;\[\forall \varepsilon&gt;0, \exists x\in I&#10;\text{~使得：~}0&lt;|x-x_0|&lt;\varepsilon.\]&#10;&#10;\end{document}"/>
  <p:tag name="IGUANATEXSIZE" val="28"/>
  <p:tag name="IGUANATEXCURSOR" val="314"/>
  <p:tag name="TRANSPARENCY" val="True"/>
  <p:tag name="FILENAME" val=""/>
  <p:tag name="INPUTTYPE" val="0"/>
  <p:tag name="LATEXENGINEID" val="0"/>
  <p:tag name="TEMPFOLDER" val="c:\t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1709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I=\left\{\frac{1}{n}|n\in\mathbb{N}^*\right\}$~的聚点有哪些？&#10;\end{document}"/>
  <p:tag name="IGUANATEXSIZE" val="28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912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I=\left\{x\in\mathbb{R}|x^2&lt;2\right\}$~的聚点有哪些？&#10;\end{document}"/>
  <p:tag name="IGUANATEXSIZE" val="28"/>
  <p:tag name="IGUANATEXCURSOR" val="201"/>
  <p:tag name="TRANSPARENCY" val="True"/>
  <p:tag name="FILENAME" val=""/>
  <p:tag name="INPUTTYPE" val="0"/>
  <p:tag name="LATEXENGINEID" val="0"/>
  <p:tag name="TEMPFOLDER" val="c:\t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919.2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I=\left\{x\in\mathbb{Q}|x^2&lt;2\right\}$~的聚点有哪些？&#10;\end{document}"/>
  <p:tag name="IGUANATEXSIZE" val="28"/>
  <p:tag name="IGUANATEXCURSOR" val="201"/>
  <p:tag name="TRANSPARENCY" val="True"/>
  <p:tag name="FILENAME" val=""/>
  <p:tag name="INPUTTYPE" val="0"/>
  <p:tag name="LATEXENGINEID" val="0"/>
  <p:tag name="TEMPFOLDER" val="c:\t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OUTPUTDPI" val="1200"/>
  <p:tag name="LATEXADDIN" val="\documentclass{article}&#10;\usepackage{amsmath,amsfonts,xcolor,amsthm}&#10;\usepackage[UTF8]{ctex}&#10;\pagestyle{empty}&#10;\renewcommand{\proofname}{\bf 证明}&#10;\begin{document}&#10;\color{white}$x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t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5"/>
  <p:tag name="ORIGINALWIDTH" val="139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x_0\in\mathbb{R}$~不是~$I$~的聚点~$\Longleftrightarrow$&#10;\end{document}"/>
  <p:tag name="IGUANATEXSIZE" val="28"/>
  <p:tag name="IGUANATEXCURSOR" val="221"/>
  <p:tag name="TRANSPARENCY" val="True"/>
  <p:tag name="FILENAME" val=""/>
  <p:tag name="INPUTTYPE" val="0"/>
  <p:tag name="LATEXENGINEID" val="0"/>
  <p:tag name="TEMPFOLDER" val="c:\t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3173.25"/>
  <p:tag name="OUTPUTDPI" val="1200"/>
  <p:tag name="LATEXADDIN" val="\documentclass{article}&#10;\usepackage{amsmath,amsfonts,color,xcolor,amsthm}&#10;\usepackage[UTF8]{ctex}&#10;\pagestyle{empty}&#10;\renewcommand{\proofname}{\bf 证明}&#10;\begin{document}&#10;&#10;$x_0$~是~$I$~的聚点&#10;~$\Longleftrightarrow\forall \varepsilon&gt;0, \exists x\in I&#10;\text{~使得：~}0&lt;|x-x_0|&lt;\varepsilon$.&#10;&#10;\end{document}"/>
  <p:tag name="IGUANATEXSIZE" val="28"/>
  <p:tag name="IGUANATEXCURSOR" val="277"/>
  <p:tag name="TRANSPARENCY" val="True"/>
  <p:tag name="FILENAME" val=""/>
  <p:tag name="INPUTTYPE" val="0"/>
  <p:tag name="LATEXENGINEID" val="0"/>
  <p:tag name="TEMPFOLDER" val="c:\t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841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exists\varepsilon_0&gt;0$~使得~$\forall x\in I$~要么~$x=x_0$，要么~$|x-x_0|\ge\varepsilon_0$&#10;\end{document}"/>
  <p:tag name="IGUANATEXSIZE" val="28"/>
  <p:tag name="IGUANATEXCURSOR" val="254"/>
  <p:tag name="TRANSPARENCY" val="True"/>
  <p:tag name="FILENAME" val=""/>
  <p:tag name="INPUTTYPE" val="0"/>
  <p:tag name="LATEXENGINEID" val="0"/>
  <p:tag name="TEMPFOLDER" val="c:\t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757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exists\varepsilon_0&gt;0$~使得（~$\forall x\in I$，（$x\ne x_0\Rightarrow |x-x_0|\ge\varepsilon_0$））&#10;\end{document}"/>
  <p:tag name="IGUANATEXSIZE" val="28"/>
  <p:tag name="IGUANATEXCURSOR" val="264"/>
  <p:tag name="TRANSPARENCY" val="True"/>
  <p:tag name="FILENAME" val=""/>
  <p:tag name="INPUTTYPE" val="0"/>
  <p:tag name="LATEXENGINEID" val="0"/>
  <p:tag name="TEMPFOLDER" val="c:\t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2757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exists\varepsilon_0&gt;0$~使得（~$\forall x\in I$，（$|x-x_0|&lt;\varepsilon_0\Rightarrow x=x_0$））&#10;\end{document}"/>
  <p:tag name="IGUANATEXSIZE" val="28"/>
  <p:tag name="IGUANATEXCURSOR" val="260"/>
  <p:tag name="TRANSPARENCY" val="True"/>
  <p:tag name="FILENAME" val=""/>
  <p:tag name="INPUTTYPE" val="0"/>
  <p:tag name="LATEXENGINEID" val="0"/>
  <p:tag name="TEMPFOLDER" val="c:\t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5"/>
  <p:tag name="ORIGINALWIDTH" val="2742.75"/>
  <p:tag name="OUTPUTDPI" val="1200"/>
  <p:tag name="LATEXADDIN" val="\documentclass{article}&#10;\usepackage{amsmath,amsfonts,xcolor,amsthm,mathrsfs}&#10;\usepackage[UTF8]{ctex}&#10;\pagestyle{empty}&#10;\renewcommand{\proofname}{\bf 证明}&#10;\begin{document}&#10;&#10;$x_0\in\mathbb{R}$~是~$I$~的{\color{violet}\bf 孤立点}：$x_0\in I$~且~$x_0$~不是~$I$~的聚点。&#10;\end{document}"/>
  <p:tag name="IGUANATEXSIZE" val="28"/>
  <p:tag name="IGUANATEXCURSOR" val="212"/>
  <p:tag name="TRANSPARENCY" val="True"/>
  <p:tag name="FILENAME" val=""/>
  <p:tag name="INPUTTYPE" val="0"/>
  <p:tag name="LATEXENGINEID" val="0"/>
  <p:tag name="TEMPFOLDER" val="c:\t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1"/>
  <p:tag name="ORIGINALWIDTH" val="3760.5"/>
  <p:tag name="OUTPUTDPI" val="1200"/>
  <p:tag name="LATEXADDIN" val="\documentclass{article}&#10;\usepackage{amsmath,amsfonts,xcolor,xcolor,amsthm}&#10;\usepackage[UTF8]{ctex}&#10;\pagestyle{empty}&#10;\renewcommand{\proofname}{\bf 证明}&#10;\begin{document}&#10;&#10;\noindent &#10;{\bf\color{violet}~$\lim\limits_{x\to x_0}f(x)=A$&#10;~}（称~$A$~为{\bf\color{violet}当~$x$~趋于~$x_0$~时&#10;~$f(x)$~的极限}），指：&#10;\begin{itemize}&#10;\item $x_0$~是~$f$~的定义域~$I$~的一个聚点，且&#10;\item $\forall \varepsilon&gt;0, \exists\delta&gt;0 &#10;\text{~使得：~}\forall x\in I,0&lt;|x-x_0|&lt;&#10;\delta\Rightarrow |f(x)-A|&lt;\varepsilon.$&#10;\end{itemize}&#10;\end{document}"/>
  <p:tag name="IGUANATEXSIZE" val="28"/>
  <p:tag name="IGUANATEXCURSOR" val="453"/>
  <p:tag name="TRANSPARENCY" val="True"/>
  <p:tag name="FILENAME" val=""/>
  <p:tag name="INPUTTYPE" val="0"/>
  <p:tag name="LATEXENGINEID" val="0"/>
  <p:tag name="TEMPFOLDER" val="c:\t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5"/>
  <p:tag name="ORIGINALWIDTH" val="2419.5"/>
  <p:tag name="OUTPUTDPI" val="1200"/>
  <p:tag name="LATEXADDIN" val="\documentclass{article}&#10;\usepackage{amsmath,amsfonts,xcolor,amsthm,mathrsfs}&#10;\usepackage[UTF8]{ctex}&#10;\pagestyle{empty}&#10;\renewcommand{\proofname}{\bf 证明}&#10;\begin{document}&#10;&#10;函数~$f:I\to\mathbb{R}$~在~$I$~的任何孤立点~$x_0$~处连续。&#10;\end{document}"/>
  <p:tag name="IGUANATEXSIZE" val="28"/>
  <p:tag name="IGUANATEXCURSOR" val="231"/>
  <p:tag name="TRANSPARENCY" val="True"/>
  <p:tag name="FILENAME" val=""/>
  <p:tag name="INPUTTYPE" val="0"/>
  <p:tag name="LATEXENGINEID" val="0"/>
  <p:tag name="TEMPFOLDER" val="c:\t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2.25"/>
  <p:tag name="ORIGINALWIDTH" val="3870"/>
  <p:tag name="OUTPUTDPI" val="1200"/>
  <p:tag name="LATEXADDIN" val="\documentclass{article}&#10;\usepackage{amsmath,amsfonts,color,xcolor,amsthm}&#10;\usepackage[UTF8]{ctex}&#10;\pagestyle{empty}&#10;\renewcommand{\proofname}{\bf 证明}&#10;\begin{document}&#10;&#10;\noindent 称函数{\bf\color{violet} ~$f:I\to\mathbb{R}$~在~$x_0\in I$~处连续}，指：&#10;   \[\forall \varepsilon&gt;0, \exists\delta&gt;0 \text{~使得：~}\forall x\in I,|x-x_0|&lt;\delta\Rightarrow |f(x)-f(x_0)|&lt;\varepsilon.\]&#10;   &#10;\end{document}"/>
  <p:tag name="IGUANATEXSIZE" val="28"/>
  <p:tag name="IGUANATEXCURSOR" val="371"/>
  <p:tag name="TRANSPARENCY" val="True"/>
  <p:tag name="FILENAME" val=""/>
  <p:tag name="INPUTTYPE" val="0"/>
  <p:tag name="LATEXENGINEID" val="0"/>
  <p:tag name="TEMPFOLDER" val="c:\t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5"/>
  <p:tag name="ORIGINALWIDTH" val="972"/>
  <p:tag name="OUTPUTDPI" val="1200"/>
  <p:tag name="LATEXADDIN" val="\documentclass{article}&#10;\usepackage{amsmath,amsfonts,xcolor,amsthm,mathrsfs}&#10;\usepackage[UTF8]{ctex}&#10;\pagestyle{empty}&#10;\renewcommand{\proofname}{\bf 证明}&#10;\begin{document}&#10;&#10;$\lim\limits_{x\to x_0}f(x)\ne f(x_0)$&#10;\end{document}"/>
  <p:tag name="IGUANATEXSIZE" val="24"/>
  <p:tag name="IGUANATEXCURSOR" val="208"/>
  <p:tag name="TRANSPARENCY" val="True"/>
  <p:tag name="FILENAME" val=""/>
  <p:tag name="INPUTTYPE" val="0"/>
  <p:tag name="LATEXENGINEID" val="0"/>
  <p:tag name="TEMPFOLDER" val="c:\tmp\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7089</TotalTime>
  <Words>425</Words>
  <Application>Microsoft Office PowerPoint</Application>
  <PresentationFormat>宽屏</PresentationFormat>
  <Paragraphs>135</Paragraphs>
  <Slides>38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方正姚体</vt:lpstr>
      <vt:lpstr>华光姚体_CNKI</vt:lpstr>
      <vt:lpstr>Arial</vt:lpstr>
      <vt:lpstr>Office 主题​​</vt:lpstr>
      <vt:lpstr>第03讲 连续与极限</vt:lpstr>
      <vt:lpstr>本节内容</vt:lpstr>
      <vt:lpstr>函数的连续性</vt:lpstr>
      <vt:lpstr>PowerPoint 演示文稿</vt:lpstr>
      <vt:lpstr>PowerPoint 演示文稿</vt:lpstr>
      <vt:lpstr>函数连续性的意义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复合函数的连续性</vt:lpstr>
      <vt:lpstr>四则运算与连续性</vt:lpstr>
      <vt:lpstr>PowerPoint 演示文稿</vt:lpstr>
      <vt:lpstr>函数的单侧连续性（仅对一元实变量函数）</vt:lpstr>
      <vt:lpstr>PowerPoint 演示文稿</vt:lpstr>
      <vt:lpstr>PowerPoint 演示文稿</vt:lpstr>
      <vt:lpstr>指数函数、对数函数和幂函数的连续性</vt:lpstr>
      <vt:lpstr>小结</vt:lpstr>
      <vt:lpstr>函数在一点处的极限</vt:lpstr>
      <vt:lpstr>PowerPoint 演示文稿</vt:lpstr>
      <vt:lpstr>PowerPoint 演示文稿</vt:lpstr>
      <vt:lpstr>PowerPoint 演示文稿</vt:lpstr>
      <vt:lpstr>PowerPoint 演示文稿</vt:lpstr>
      <vt:lpstr>极限与连续的关系</vt:lpstr>
      <vt:lpstr>PowerPoint 演示文稿</vt:lpstr>
      <vt:lpstr>夹挤定理</vt:lpstr>
      <vt:lpstr>PowerPoint 演示文稿</vt:lpstr>
      <vt:lpstr>函数的可去间断点</vt:lpstr>
      <vt:lpstr>PowerPoint 演示文稿</vt:lpstr>
      <vt:lpstr>PowerPoint 演示文稿</vt:lpstr>
      <vt:lpstr>函数的单侧极限</vt:lpstr>
      <vt:lpstr>PowerPoint 演示文稿</vt:lpstr>
      <vt:lpstr>PowerPoint 演示文稿</vt:lpstr>
      <vt:lpstr>函数的间断点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第01讲 从自然数到实数</dc:title>
  <dc:creator>王先生</dc:creator>
  <cp:lastModifiedBy>王先生</cp:lastModifiedBy>
  <cp:revision>282</cp:revision>
  <dcterms:created xsi:type="dcterms:W3CDTF">2022-08-30T07:03:43Z</dcterms:created>
  <dcterms:modified xsi:type="dcterms:W3CDTF">2025-09-18T00:07:25Z</dcterms:modified>
</cp:coreProperties>
</file>